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slide+xml" PartName="/ppt/slides/slide41.xml"/>
  <Override ContentType="application/vnd.openxmlformats-officedocument.presentationml.slide+xml" PartName="/ppt/slides/slide42.xml"/>
  <Override ContentType="application/vnd.openxmlformats-officedocument.presentationml.slide+xml" PartName="/ppt/slides/slide43.xml"/>
  <Override ContentType="application/vnd.openxmlformats-officedocument.presentationml.slide+xml" PartName="/ppt/slides/slide44.xml"/>
  <Override ContentType="application/vnd.openxmlformats-officedocument.presentationml.slide+xml" PartName="/ppt/slides/slide45.xml"/>
  <Override ContentType="application/vnd.openxmlformats-officedocument.presentationml.slide+xml" PartName="/ppt/slides/slide46.xml"/>
  <Override ContentType="application/vnd.openxmlformats-officedocument.presentationml.slide+xml" PartName="/ppt/slides/slide47.xml"/>
  <Override ContentType="application/vnd.openxmlformats-officedocument.presentationml.slide+xml" PartName="/ppt/slides/slide48.xml"/>
  <Override ContentType="application/vnd.openxmlformats-officedocument.presentationml.slide+xml" PartName="/ppt/slides/slide49.xml"/>
  <Override ContentType="application/vnd.openxmlformats-officedocument.presentationml.slide+xml" PartName="/ppt/slides/slide50.xml"/>
  <Override ContentType="application/vnd.openxmlformats-officedocument.presentationml.slide+xml" PartName="/ppt/slides/slide51.xml"/>
  <Override ContentType="application/vnd.openxmlformats-officedocument.presentationml.slide+xml" PartName="/ppt/slides/slide52.xml"/>
  <Override ContentType="application/vnd.openxmlformats-officedocument.presentationml.slide+xml" PartName="/ppt/slides/slide53.xml"/>
  <Override ContentType="application/vnd.openxmlformats-officedocument.presentationml.slide+xml" PartName="/ppt/slides/slide54.xml"/>
  <Override ContentType="application/vnd.openxmlformats-officedocument.presentationml.slide+xml" PartName="/ppt/slides/slide55.xml"/>
  <Override ContentType="application/vnd.openxmlformats-officedocument.presentationml.slide+xml" PartName="/ppt/slides/slide56.xml"/>
  <Override ContentType="application/vnd.openxmlformats-officedocument.presentationml.slide+xml" PartName="/ppt/slides/slide57.xml"/>
  <Override ContentType="application/vnd.openxmlformats-officedocument.presentationml.slide+xml" PartName="/ppt/slides/slide58.xml"/>
  <Override ContentType="application/vnd.openxmlformats-officedocument.presentationml.slide+xml" PartName="/ppt/slides/slide59.xml"/>
  <Override ContentType="application/vnd.openxmlformats-officedocument.presentationml.slide+xml" PartName="/ppt/slides/slide60.xml"/>
  <Override ContentType="application/vnd.openxmlformats-officedocument.presentationml.slide+xml" PartName="/ppt/slides/slide61.xml"/>
  <Override ContentType="application/vnd.openxmlformats-officedocument.presentationml.slide+xml" PartName="/ppt/slides/slide62.xml"/>
  <Override ContentType="application/vnd.openxmlformats-officedocument.presentationml.slide+xml" PartName="/ppt/slides/slide63.xml"/>
  <Override ContentType="application/vnd.openxmlformats-officedocument.presentationml.slide+xml" PartName="/ppt/slides/slide64.xml"/>
  <Override ContentType="application/vnd.openxmlformats-officedocument.presentationml.slide+xml" PartName="/ppt/slides/slide65.xml"/>
  <Override ContentType="application/vnd.openxmlformats-officedocument.presentationml.slide+xml" PartName="/ppt/slides/slide66.xml"/>
  <Override ContentType="application/vnd.openxmlformats-officedocument.presentationml.slide+xml" PartName="/ppt/slides/slide6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Lst>
  <p:sldSz cx="18288000" cy="10287000"/>
  <p:notesSz cx="6858000" cy="9144000"/>
  <p:embeddedFontLst>
    <p:embeddedFont>
      <p:font typeface="Montserrat Classic Bold" charset="1" panose="00000800000000000000"/>
      <p:regular r:id="rId73"/>
    </p:embeddedFont>
    <p:embeddedFont>
      <p:font typeface="Canva Sans Bold" charset="1" panose="020B0803030501040103"/>
      <p:regular r:id="rId74"/>
    </p:embeddedFont>
    <p:embeddedFont>
      <p:font typeface="Canva Sans Medium" charset="1" panose="020B0603030501040103"/>
      <p:regular r:id="rId75"/>
    </p:embeddedFont>
    <p:embeddedFont>
      <p:font typeface="Canva Sans" charset="1" panose="020B0503030501040103"/>
      <p:regular r:id="rId76"/>
    </p:embeddedFont>
    <p:embeddedFont>
      <p:font typeface="Open Sauce Bold" charset="1" panose="00000800000000000000"/>
      <p:regular r:id="rId77"/>
    </p:embeddedFont>
    <p:embeddedFont>
      <p:font typeface="Montserrat Classic" charset="1" panose="00000500000000000000"/>
      <p:regular r:id="rId78"/>
    </p:embeddedFont>
    <p:embeddedFont>
      <p:font typeface="Open Sauce Medium" charset="1" panose="00000600000000000000"/>
      <p:regular r:id="rId7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slides/slide34.xml" Type="http://schemas.openxmlformats.org/officeDocument/2006/relationships/slide"/><Relationship Id="rId4" Target="theme/theme1.xml" Type="http://schemas.openxmlformats.org/officeDocument/2006/relationships/theme"/><Relationship Id="rId40" Target="slides/slide35.xml" Type="http://schemas.openxmlformats.org/officeDocument/2006/relationships/slide"/><Relationship Id="rId41" Target="slides/slide36.xml" Type="http://schemas.openxmlformats.org/officeDocument/2006/relationships/slide"/><Relationship Id="rId42" Target="slides/slide37.xml" Type="http://schemas.openxmlformats.org/officeDocument/2006/relationships/slide"/><Relationship Id="rId43" Target="slides/slide38.xml" Type="http://schemas.openxmlformats.org/officeDocument/2006/relationships/slide"/><Relationship Id="rId44" Target="slides/slide39.xml" Type="http://schemas.openxmlformats.org/officeDocument/2006/relationships/slide"/><Relationship Id="rId45" Target="slides/slide40.xml" Type="http://schemas.openxmlformats.org/officeDocument/2006/relationships/slide"/><Relationship Id="rId46" Target="slides/slide41.xml" Type="http://schemas.openxmlformats.org/officeDocument/2006/relationships/slide"/><Relationship Id="rId47" Target="slides/slide42.xml" Type="http://schemas.openxmlformats.org/officeDocument/2006/relationships/slide"/><Relationship Id="rId48" Target="slides/slide43.xml" Type="http://schemas.openxmlformats.org/officeDocument/2006/relationships/slide"/><Relationship Id="rId49" Target="slides/slide44.xml" Type="http://schemas.openxmlformats.org/officeDocument/2006/relationships/slide"/><Relationship Id="rId5" Target="tableStyles.xml" Type="http://schemas.openxmlformats.org/officeDocument/2006/relationships/tableStyles"/><Relationship Id="rId50" Target="slides/slide45.xml" Type="http://schemas.openxmlformats.org/officeDocument/2006/relationships/slide"/><Relationship Id="rId51" Target="slides/slide46.xml" Type="http://schemas.openxmlformats.org/officeDocument/2006/relationships/slide"/><Relationship Id="rId52" Target="slides/slide47.xml" Type="http://schemas.openxmlformats.org/officeDocument/2006/relationships/slide"/><Relationship Id="rId53" Target="slides/slide48.xml" Type="http://schemas.openxmlformats.org/officeDocument/2006/relationships/slide"/><Relationship Id="rId54" Target="slides/slide49.xml" Type="http://schemas.openxmlformats.org/officeDocument/2006/relationships/slide"/><Relationship Id="rId55" Target="slides/slide50.xml" Type="http://schemas.openxmlformats.org/officeDocument/2006/relationships/slide"/><Relationship Id="rId56" Target="slides/slide51.xml" Type="http://schemas.openxmlformats.org/officeDocument/2006/relationships/slide"/><Relationship Id="rId57" Target="slides/slide52.xml" Type="http://schemas.openxmlformats.org/officeDocument/2006/relationships/slide"/><Relationship Id="rId58" Target="slides/slide53.xml" Type="http://schemas.openxmlformats.org/officeDocument/2006/relationships/slide"/><Relationship Id="rId59" Target="slides/slide54.xml" Type="http://schemas.openxmlformats.org/officeDocument/2006/relationships/slide"/><Relationship Id="rId6" Target="slides/slide1.xml" Type="http://schemas.openxmlformats.org/officeDocument/2006/relationships/slide"/><Relationship Id="rId60" Target="slides/slide55.xml" Type="http://schemas.openxmlformats.org/officeDocument/2006/relationships/slide"/><Relationship Id="rId61" Target="slides/slide56.xml" Type="http://schemas.openxmlformats.org/officeDocument/2006/relationships/slide"/><Relationship Id="rId62" Target="slides/slide57.xml" Type="http://schemas.openxmlformats.org/officeDocument/2006/relationships/slide"/><Relationship Id="rId63" Target="slides/slide58.xml" Type="http://schemas.openxmlformats.org/officeDocument/2006/relationships/slide"/><Relationship Id="rId64" Target="slides/slide59.xml" Type="http://schemas.openxmlformats.org/officeDocument/2006/relationships/slide"/><Relationship Id="rId65" Target="slides/slide60.xml" Type="http://schemas.openxmlformats.org/officeDocument/2006/relationships/slide"/><Relationship Id="rId66" Target="slides/slide61.xml" Type="http://schemas.openxmlformats.org/officeDocument/2006/relationships/slide"/><Relationship Id="rId67" Target="slides/slide62.xml" Type="http://schemas.openxmlformats.org/officeDocument/2006/relationships/slide"/><Relationship Id="rId68" Target="slides/slide63.xml" Type="http://schemas.openxmlformats.org/officeDocument/2006/relationships/slide"/><Relationship Id="rId69" Target="slides/slide64.xml" Type="http://schemas.openxmlformats.org/officeDocument/2006/relationships/slide"/><Relationship Id="rId7" Target="slides/slide2.xml" Type="http://schemas.openxmlformats.org/officeDocument/2006/relationships/slide"/><Relationship Id="rId70" Target="slides/slide65.xml" Type="http://schemas.openxmlformats.org/officeDocument/2006/relationships/slide"/><Relationship Id="rId71" Target="slides/slide66.xml" Type="http://schemas.openxmlformats.org/officeDocument/2006/relationships/slide"/><Relationship Id="rId72" Target="slides/slide67.xml" Type="http://schemas.openxmlformats.org/officeDocument/2006/relationships/slide"/><Relationship Id="rId73" Target="fonts/font73.fntdata" Type="http://schemas.openxmlformats.org/officeDocument/2006/relationships/font"/><Relationship Id="rId74" Target="fonts/font74.fntdata" Type="http://schemas.openxmlformats.org/officeDocument/2006/relationships/font"/><Relationship Id="rId75" Target="fonts/font75.fntdata" Type="http://schemas.openxmlformats.org/officeDocument/2006/relationships/font"/><Relationship Id="rId76" Target="fonts/font76.fntdata" Type="http://schemas.openxmlformats.org/officeDocument/2006/relationships/font"/><Relationship Id="rId77" Target="fonts/font77.fntdata" Type="http://schemas.openxmlformats.org/officeDocument/2006/relationships/font"/><Relationship Id="rId78" Target="fonts/font78.fntdata" Type="http://schemas.openxmlformats.org/officeDocument/2006/relationships/font"/><Relationship Id="rId79" Target="fonts/font79.fntdata" Type="http://schemas.openxmlformats.org/officeDocument/2006/relationships/font"/><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9.png" Type="http://schemas.openxmlformats.org/officeDocument/2006/relationships/image"/><Relationship Id="rId7" Target="../media/image10.svg" Type="http://schemas.openxmlformats.org/officeDocument/2006/relationships/image"/><Relationship Id="rId8" Target="../media/image17.png" Type="http://schemas.openxmlformats.org/officeDocument/2006/relationships/image"/><Relationship Id="rId9" Target="../media/image18.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19.png" Type="http://schemas.openxmlformats.org/officeDocument/2006/relationships/image"/><Relationship Id="rId5" Target="../media/image20.svg" Type="http://schemas.openxmlformats.org/officeDocument/2006/relationships/image"/><Relationship Id="rId6" Target="../media/image21.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22.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23.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24.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25.pn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27.pn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29.pn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31.png" Type="http://schemas.openxmlformats.org/officeDocument/2006/relationships/image"/></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32.png" Type="http://schemas.openxmlformats.org/officeDocument/2006/relationships/image"/></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31.png" Type="http://schemas.openxmlformats.org/officeDocument/2006/relationships/image"/></Relationships>
</file>

<file path=ppt/slides/_rels/slide3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3.png" Type="http://schemas.openxmlformats.org/officeDocument/2006/relationships/image"/></Relationships>
</file>

<file path=ppt/slides/_rels/slide3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s>
</file>

<file path=ppt/slides/_rels/slide3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34.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s>
</file>

<file path=ppt/slides/_rels/slide4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35.png" Type="http://schemas.openxmlformats.org/officeDocument/2006/relationships/image"/></Relationships>
</file>

<file path=ppt/slides/_rels/slide4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s>
</file>

<file path=ppt/slides/_rels/slide4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36.png" Type="http://schemas.openxmlformats.org/officeDocument/2006/relationships/image"/></Relationships>
</file>

<file path=ppt/slides/_rels/slide4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37.png" Type="http://schemas.openxmlformats.org/officeDocument/2006/relationships/image"/></Relationships>
</file>

<file path=ppt/slides/_rels/slide4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8.pn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s>
</file>

<file path=ppt/slides/_rels/slide4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9.png" Type="http://schemas.openxmlformats.org/officeDocument/2006/relationships/image"/><Relationship Id="rId3" Target="../media/image40.png" Type="http://schemas.openxmlformats.org/officeDocument/2006/relationships/image"/></Relationships>
</file>

<file path=ppt/slides/_rels/slide4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1.png" Type="http://schemas.openxmlformats.org/officeDocument/2006/relationships/image"/><Relationship Id="rId3" Target="../media/image42.png" Type="http://schemas.openxmlformats.org/officeDocument/2006/relationships/image"/></Relationships>
</file>

<file path=ppt/slides/_rels/slide4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43.png" Type="http://schemas.openxmlformats.org/officeDocument/2006/relationships/image"/><Relationship Id="rId5" Target="../media/image44.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s>
</file>

<file path=ppt/slides/_rels/slide4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5.png" Type="http://schemas.openxmlformats.org/officeDocument/2006/relationships/image"/><Relationship Id="rId3" Target="../media/image46.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5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7.png" Type="http://schemas.openxmlformats.org/officeDocument/2006/relationships/image"/></Relationships>
</file>

<file path=ppt/slides/_rels/slide5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8.png" Type="http://schemas.openxmlformats.org/officeDocument/2006/relationships/image"/><Relationship Id="rId3" Target="../media/image49.png" Type="http://schemas.openxmlformats.org/officeDocument/2006/relationships/image"/></Relationships>
</file>

<file path=ppt/slides/_rels/slide5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0.png" Type="http://schemas.openxmlformats.org/officeDocument/2006/relationships/image"/></Relationships>
</file>

<file path=ppt/slides/_rels/slide5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s>
</file>

<file path=ppt/slides/_rels/slide5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s>
</file>

<file path=ppt/slides/_rels/slide5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s>
</file>

<file path=ppt/slides/_rels/slide5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s>
</file>

<file path=ppt/slides/_rels/slide5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s>
</file>

<file path=ppt/slides/_rels/slide5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s>
</file>

<file path=ppt/slides/_rels/slide5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1.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6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19.png" Type="http://schemas.openxmlformats.org/officeDocument/2006/relationships/image"/><Relationship Id="rId5" Target="../media/image20.svg" Type="http://schemas.openxmlformats.org/officeDocument/2006/relationships/image"/></Relationships>
</file>

<file path=ppt/slides/_rels/slide6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19.png" Type="http://schemas.openxmlformats.org/officeDocument/2006/relationships/image"/><Relationship Id="rId5" Target="../media/image20.svg" Type="http://schemas.openxmlformats.org/officeDocument/2006/relationships/image"/></Relationships>
</file>

<file path=ppt/slides/_rels/slide6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s>
</file>

<file path=ppt/slides/_rels/slide6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52.png" Type="http://schemas.openxmlformats.org/officeDocument/2006/relationships/image"/></Relationships>
</file>

<file path=ppt/slides/_rels/slide6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s>
</file>

<file path=ppt/slides/_rels/slide6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s>
</file>

<file path=ppt/slides/_rels/slide6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s>
</file>

<file path=ppt/slides/_rels/slide6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8700" y="1028700"/>
            <a:ext cx="675462" cy="824630"/>
          </a:xfrm>
          <a:custGeom>
            <a:avLst/>
            <a:gdLst/>
            <a:ahLst/>
            <a:cxnLst/>
            <a:rect r="r" b="b" t="t" l="l"/>
            <a:pathLst>
              <a:path h="824630" w="675462">
                <a:moveTo>
                  <a:pt x="0" y="0"/>
                </a:moveTo>
                <a:lnTo>
                  <a:pt x="675462" y="0"/>
                </a:lnTo>
                <a:lnTo>
                  <a:pt x="675462" y="824630"/>
                </a:lnTo>
                <a:lnTo>
                  <a:pt x="0" y="82463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111642">
            <a:off x="12687338" y="-668892"/>
            <a:ext cx="10443683" cy="8487866"/>
          </a:xfrm>
          <a:custGeom>
            <a:avLst/>
            <a:gdLst/>
            <a:ahLst/>
            <a:cxnLst/>
            <a:rect r="r" b="b" t="t" l="l"/>
            <a:pathLst>
              <a:path h="8487866" w="10443683">
                <a:moveTo>
                  <a:pt x="0" y="0"/>
                </a:moveTo>
                <a:lnTo>
                  <a:pt x="10443683" y="0"/>
                </a:lnTo>
                <a:lnTo>
                  <a:pt x="10443683" y="8487866"/>
                </a:lnTo>
                <a:lnTo>
                  <a:pt x="0" y="8487866"/>
                </a:lnTo>
                <a:lnTo>
                  <a:pt x="0" y="0"/>
                </a:lnTo>
                <a:close/>
              </a:path>
            </a:pathLst>
          </a:custGeom>
          <a:blipFill>
            <a:blip r:embed="rId4">
              <a:alphaModFix amt="50000"/>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4318441" y="9258300"/>
            <a:ext cx="9727319" cy="3106962"/>
          </a:xfrm>
          <a:custGeom>
            <a:avLst/>
            <a:gdLst/>
            <a:ahLst/>
            <a:cxnLst/>
            <a:rect r="r" b="b" t="t" l="l"/>
            <a:pathLst>
              <a:path h="3106962" w="9727319">
                <a:moveTo>
                  <a:pt x="0" y="0"/>
                </a:moveTo>
                <a:lnTo>
                  <a:pt x="9727318" y="0"/>
                </a:lnTo>
                <a:lnTo>
                  <a:pt x="9727318" y="3106962"/>
                </a:lnTo>
                <a:lnTo>
                  <a:pt x="0" y="310696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5" id="5"/>
          <p:cNvSpPr txBox="true"/>
          <p:nvPr/>
        </p:nvSpPr>
        <p:spPr>
          <a:xfrm rot="0">
            <a:off x="1028700" y="3377960"/>
            <a:ext cx="10580733" cy="1597654"/>
          </a:xfrm>
          <a:prstGeom prst="rect">
            <a:avLst/>
          </a:prstGeom>
        </p:spPr>
        <p:txBody>
          <a:bodyPr anchor="t" rtlCol="false" tIns="0" lIns="0" bIns="0" rIns="0">
            <a:spAutoFit/>
          </a:bodyPr>
          <a:lstStyle/>
          <a:p>
            <a:pPr algn="l">
              <a:lnSpc>
                <a:spcPts val="11926"/>
              </a:lnSpc>
            </a:pPr>
            <a:r>
              <a:rPr lang="en-US" sz="12047" b="true">
                <a:solidFill>
                  <a:srgbClr val="004AAD"/>
                </a:solidFill>
                <a:latin typeface="Montserrat Classic Bold"/>
                <a:ea typeface="Montserrat Classic Bold"/>
                <a:cs typeface="Montserrat Classic Bold"/>
                <a:sym typeface="Montserrat Classic Bold"/>
              </a:rPr>
              <a:t>MICROWAVE</a:t>
            </a:r>
          </a:p>
        </p:txBody>
      </p:sp>
      <p:sp>
        <p:nvSpPr>
          <p:cNvPr name="TextBox 6" id="6"/>
          <p:cNvSpPr txBox="true"/>
          <p:nvPr/>
        </p:nvSpPr>
        <p:spPr>
          <a:xfrm rot="0">
            <a:off x="1028700" y="5381625"/>
            <a:ext cx="8544752" cy="1597654"/>
          </a:xfrm>
          <a:prstGeom prst="rect">
            <a:avLst/>
          </a:prstGeom>
        </p:spPr>
        <p:txBody>
          <a:bodyPr anchor="t" rtlCol="false" tIns="0" lIns="0" bIns="0" rIns="0">
            <a:spAutoFit/>
          </a:bodyPr>
          <a:lstStyle/>
          <a:p>
            <a:pPr algn="l">
              <a:lnSpc>
                <a:spcPts val="11926"/>
              </a:lnSpc>
            </a:pPr>
            <a:r>
              <a:rPr lang="en-US" sz="12047" b="true">
                <a:solidFill>
                  <a:srgbClr val="2BB4D4"/>
                </a:solidFill>
                <a:latin typeface="Montserrat Classic Bold"/>
                <a:ea typeface="Montserrat Classic Bold"/>
                <a:cs typeface="Montserrat Classic Bold"/>
                <a:sym typeface="Montserrat Classic Bold"/>
              </a:rPr>
              <a:t>FILTERS</a:t>
            </a:r>
          </a:p>
        </p:txBody>
      </p:sp>
      <p:sp>
        <p:nvSpPr>
          <p:cNvPr name="TextBox 7" id="7"/>
          <p:cNvSpPr txBox="true"/>
          <p:nvPr/>
        </p:nvSpPr>
        <p:spPr>
          <a:xfrm rot="0">
            <a:off x="13544017" y="8361624"/>
            <a:ext cx="3858444" cy="389253"/>
          </a:xfrm>
          <a:prstGeom prst="rect">
            <a:avLst/>
          </a:prstGeom>
        </p:spPr>
        <p:txBody>
          <a:bodyPr anchor="t" rtlCol="false" tIns="0" lIns="0" bIns="0" rIns="0">
            <a:spAutoFit/>
          </a:bodyPr>
          <a:lstStyle/>
          <a:p>
            <a:pPr algn="l">
              <a:lnSpc>
                <a:spcPts val="3220"/>
              </a:lnSpc>
            </a:pPr>
            <a:r>
              <a:rPr lang="en-US" sz="2300" b="true">
                <a:solidFill>
                  <a:srgbClr val="000000"/>
                </a:solidFill>
                <a:latin typeface="Canva Sans Bold"/>
                <a:ea typeface="Canva Sans Bold"/>
                <a:cs typeface="Canva Sans Bold"/>
                <a:sym typeface="Canva Sans Bold"/>
              </a:rPr>
              <a:t>Submitted by: Joel Roy</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136297" y="746322"/>
            <a:ext cx="11365009" cy="9025693"/>
          </a:xfrm>
          <a:custGeom>
            <a:avLst/>
            <a:gdLst/>
            <a:ahLst/>
            <a:cxnLst/>
            <a:rect r="r" b="b" t="t" l="l"/>
            <a:pathLst>
              <a:path h="9025693" w="11365009">
                <a:moveTo>
                  <a:pt x="0" y="0"/>
                </a:moveTo>
                <a:lnTo>
                  <a:pt x="11365008" y="0"/>
                </a:lnTo>
                <a:lnTo>
                  <a:pt x="11365008" y="9025693"/>
                </a:lnTo>
                <a:lnTo>
                  <a:pt x="0" y="9025693"/>
                </a:lnTo>
                <a:lnTo>
                  <a:pt x="0" y="0"/>
                </a:lnTo>
                <a:close/>
              </a:path>
            </a:pathLst>
          </a:custGeom>
          <a:blipFill>
            <a:blip r:embed="rId2"/>
            <a:stretch>
              <a:fillRect l="-623" t="-3189" r="0" b="-12727"/>
            </a:stretch>
          </a:blipFill>
        </p:spPr>
      </p:sp>
      <p:sp>
        <p:nvSpPr>
          <p:cNvPr name="TextBox 3" id="3"/>
          <p:cNvSpPr txBox="true"/>
          <p:nvPr/>
        </p:nvSpPr>
        <p:spPr>
          <a:xfrm rot="0">
            <a:off x="16981273" y="9191625"/>
            <a:ext cx="1028700" cy="580390"/>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a:ea typeface="Canva Sans"/>
                <a:cs typeface="Canva Sans"/>
                <a:sym typeface="Canva Sans"/>
              </a:rPr>
              <a:t>10</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2421740" y="4061240"/>
            <a:ext cx="14650036" cy="1927225"/>
          </a:xfrm>
          <a:prstGeom prst="rect">
            <a:avLst/>
          </a:prstGeom>
        </p:spPr>
        <p:txBody>
          <a:bodyPr anchor="t" rtlCol="false" tIns="0" lIns="0" bIns="0" rIns="0">
            <a:spAutoFit/>
          </a:bodyPr>
          <a:lstStyle/>
          <a:p>
            <a:pPr algn="l">
              <a:lnSpc>
                <a:spcPts val="5000"/>
              </a:lnSpc>
            </a:pPr>
            <a:r>
              <a:rPr lang="en-US" sz="5000" b="true">
                <a:solidFill>
                  <a:srgbClr val="004AAD"/>
                </a:solidFill>
                <a:latin typeface="Montserrat Classic Bold"/>
                <a:ea typeface="Montserrat Classic Bold"/>
                <a:cs typeface="Montserrat Classic Bold"/>
                <a:sym typeface="Montserrat Classic Bold"/>
              </a:rPr>
              <a:t>DUAL SPLIT RESONATOR LOWPASS FILTER WITH ULTRAWIDE STOPBAND AND SHARP ROLL-OFF RATE</a:t>
            </a:r>
          </a:p>
        </p:txBody>
      </p:sp>
      <p:sp>
        <p:nvSpPr>
          <p:cNvPr name="Freeform 3" id="3"/>
          <p:cNvSpPr/>
          <p:nvPr/>
        </p:nvSpPr>
        <p:spPr>
          <a:xfrm flipH="false" flipV="false" rot="-1625759">
            <a:off x="10837013" y="-4312634"/>
            <a:ext cx="9495369" cy="7717145"/>
          </a:xfrm>
          <a:custGeom>
            <a:avLst/>
            <a:gdLst/>
            <a:ahLst/>
            <a:cxnLst/>
            <a:rect r="r" b="b" t="t" l="l"/>
            <a:pathLst>
              <a:path h="7717145" w="9495369">
                <a:moveTo>
                  <a:pt x="0" y="0"/>
                </a:moveTo>
                <a:lnTo>
                  <a:pt x="9495369" y="0"/>
                </a:lnTo>
                <a:lnTo>
                  <a:pt x="9495369" y="7717145"/>
                </a:lnTo>
                <a:lnTo>
                  <a:pt x="0" y="7717145"/>
                </a:lnTo>
                <a:lnTo>
                  <a:pt x="0" y="0"/>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17133673" y="9344025"/>
            <a:ext cx="1028700" cy="580390"/>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a:ea typeface="Canva Sans"/>
                <a:cs typeface="Canva Sans"/>
                <a:sym typeface="Canva Sans"/>
              </a:rPr>
              <a:t>11</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2085749">
            <a:off x="-5690637" y="-3861861"/>
            <a:ext cx="14345355" cy="14345355"/>
          </a:xfrm>
          <a:custGeom>
            <a:avLst/>
            <a:gdLst/>
            <a:ahLst/>
            <a:cxnLst/>
            <a:rect r="r" b="b" t="t" l="l"/>
            <a:pathLst>
              <a:path h="14345355" w="14345355">
                <a:moveTo>
                  <a:pt x="0" y="0"/>
                </a:moveTo>
                <a:lnTo>
                  <a:pt x="14345355" y="0"/>
                </a:lnTo>
                <a:lnTo>
                  <a:pt x="14345355" y="14345355"/>
                </a:lnTo>
                <a:lnTo>
                  <a:pt x="0" y="14345355"/>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653651" y="2819958"/>
            <a:ext cx="16980698" cy="5212080"/>
          </a:xfrm>
          <a:prstGeom prst="rect">
            <a:avLst/>
          </a:prstGeom>
        </p:spPr>
        <p:txBody>
          <a:bodyPr anchor="t" rtlCol="false" tIns="0" lIns="0" bIns="0" rIns="0">
            <a:spAutoFit/>
          </a:bodyPr>
          <a:lstStyle/>
          <a:p>
            <a:pPr algn="just" marL="712470" indent="-356235" lvl="1">
              <a:lnSpc>
                <a:spcPts val="4620"/>
              </a:lnSpc>
              <a:buFont typeface="Arial"/>
              <a:buChar char="•"/>
            </a:pPr>
            <a:r>
              <a:rPr lang="en-US" b="true" sz="3300">
                <a:solidFill>
                  <a:srgbClr val="000000"/>
                </a:solidFill>
                <a:latin typeface="Canva Sans Medium"/>
                <a:ea typeface="Canva Sans Medium"/>
                <a:cs typeface="Canva Sans Medium"/>
                <a:sym typeface="Canva Sans Medium"/>
              </a:rPr>
              <a:t>Modern research studies are now searching for novel approaches in the field of filters, as these are the important component for all the circuits which are (narrow or a wide band) frequency-dependent. </a:t>
            </a:r>
          </a:p>
          <a:p>
            <a:pPr algn="just">
              <a:lnSpc>
                <a:spcPts val="4620"/>
              </a:lnSpc>
            </a:pPr>
          </a:p>
          <a:p>
            <a:pPr algn="just" marL="712470" indent="-356235" lvl="1">
              <a:lnSpc>
                <a:spcPts val="4620"/>
              </a:lnSpc>
              <a:buFont typeface="Arial"/>
              <a:buChar char="•"/>
            </a:pPr>
            <a:r>
              <a:rPr lang="en-US" b="true" sz="3300">
                <a:solidFill>
                  <a:srgbClr val="000000"/>
                </a:solidFill>
                <a:latin typeface="Canva Sans Medium"/>
                <a:ea typeface="Canva Sans Medium"/>
                <a:cs typeface="Canva Sans Medium"/>
                <a:sym typeface="Canva Sans Medium"/>
              </a:rPr>
              <a:t>Split ring resonator (SRR) structures are commonly created with different shapes such as square, circular, and spiral where the frequency response can be improved using such structures. The performance of the conventional lowpass filter can be improved by increasing the number of resonators and lumped elements at the cost of enlarged size and poor passband characteristics</a:t>
            </a:r>
          </a:p>
        </p:txBody>
      </p:sp>
      <p:sp>
        <p:nvSpPr>
          <p:cNvPr name="TextBox 4" id="4"/>
          <p:cNvSpPr txBox="true"/>
          <p:nvPr/>
        </p:nvSpPr>
        <p:spPr>
          <a:xfrm rot="0">
            <a:off x="17119999" y="9191625"/>
            <a:ext cx="1028700" cy="580390"/>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a:ea typeface="Canva Sans"/>
                <a:cs typeface="Canva Sans"/>
                <a:sym typeface="Canva Sans"/>
              </a:rPr>
              <a:t>12</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8532740">
            <a:off x="-3364703" y="8173986"/>
            <a:ext cx="6729406" cy="5469172"/>
          </a:xfrm>
          <a:custGeom>
            <a:avLst/>
            <a:gdLst/>
            <a:ahLst/>
            <a:cxnLst/>
            <a:rect r="r" b="b" t="t" l="l"/>
            <a:pathLst>
              <a:path h="5469172" w="6729406">
                <a:moveTo>
                  <a:pt x="6729406" y="0"/>
                </a:moveTo>
                <a:lnTo>
                  <a:pt x="0" y="0"/>
                </a:lnTo>
                <a:lnTo>
                  <a:pt x="0" y="5469171"/>
                </a:lnTo>
                <a:lnTo>
                  <a:pt x="6729406" y="5469171"/>
                </a:lnTo>
                <a:lnTo>
                  <a:pt x="6729406" y="0"/>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0" y="2066927"/>
            <a:ext cx="17671848" cy="4780915"/>
          </a:xfrm>
          <a:prstGeom prst="rect">
            <a:avLst/>
          </a:prstGeom>
        </p:spPr>
        <p:txBody>
          <a:bodyPr anchor="t" rtlCol="false" tIns="0" lIns="0" bIns="0" rIns="0">
            <a:spAutoFit/>
          </a:bodyPr>
          <a:lstStyle/>
          <a:p>
            <a:pPr algn="just" marL="734059" indent="-367030" lvl="1">
              <a:lnSpc>
                <a:spcPts val="4759"/>
              </a:lnSpc>
              <a:buFont typeface="Arial"/>
              <a:buChar char="•"/>
            </a:pPr>
            <a:r>
              <a:rPr lang="en-US" b="true" sz="3399">
                <a:solidFill>
                  <a:srgbClr val="000000"/>
                </a:solidFill>
                <a:latin typeface="Canva Sans Medium"/>
                <a:ea typeface="Canva Sans Medium"/>
                <a:cs typeface="Canva Sans Medium"/>
                <a:sym typeface="Canva Sans Medium"/>
              </a:rPr>
              <a:t>Usual conventional split-ring resonators show square, circular, or spiral shapes with single split and having high impedance stubs. They show poor performance.</a:t>
            </a:r>
          </a:p>
          <a:p>
            <a:pPr algn="just">
              <a:lnSpc>
                <a:spcPts val="4759"/>
              </a:lnSpc>
            </a:pPr>
          </a:p>
          <a:p>
            <a:pPr algn="just" marL="734059" indent="-367030" lvl="1">
              <a:lnSpc>
                <a:spcPts val="4759"/>
              </a:lnSpc>
              <a:buFont typeface="Arial"/>
              <a:buChar char="•"/>
            </a:pPr>
            <a:r>
              <a:rPr lang="en-US" b="true" sz="3399">
                <a:solidFill>
                  <a:srgbClr val="000000"/>
                </a:solidFill>
                <a:latin typeface="Canva Sans Medium"/>
                <a:ea typeface="Canva Sans Medium"/>
                <a:cs typeface="Canva Sans Medium"/>
                <a:sym typeface="Canva Sans Medium"/>
              </a:rPr>
              <a:t>After the detailed survey of SRR, and other approaches, the design procedures are found to be common by using the SRR with different geometry and etched in the ground plane. The splits in the geometry of resonators can make a difference in the performance characteristics of the filters and the proposed resonators can replace the other SRR for the enhancement in the filter response.</a:t>
            </a:r>
          </a:p>
        </p:txBody>
      </p:sp>
      <p:sp>
        <p:nvSpPr>
          <p:cNvPr name="TextBox 4" id="4"/>
          <p:cNvSpPr txBox="true"/>
          <p:nvPr/>
        </p:nvSpPr>
        <p:spPr>
          <a:xfrm rot="0">
            <a:off x="17157498" y="9191625"/>
            <a:ext cx="1028700" cy="580390"/>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a:ea typeface="Canva Sans"/>
                <a:cs typeface="Canva Sans"/>
                <a:sym typeface="Canva Sans"/>
              </a:rPr>
              <a:t>13</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653651" y="1190625"/>
            <a:ext cx="12605279" cy="1209675"/>
          </a:xfrm>
          <a:prstGeom prst="rect">
            <a:avLst/>
          </a:prstGeom>
        </p:spPr>
        <p:txBody>
          <a:bodyPr anchor="t" rtlCol="false" tIns="0" lIns="0" bIns="0" rIns="0">
            <a:spAutoFit/>
          </a:bodyPr>
          <a:lstStyle/>
          <a:p>
            <a:pPr algn="l">
              <a:lnSpc>
                <a:spcPts val="9000"/>
              </a:lnSpc>
            </a:pPr>
            <a:r>
              <a:rPr lang="en-US" sz="9000" b="true">
                <a:solidFill>
                  <a:srgbClr val="004AAD"/>
                </a:solidFill>
                <a:latin typeface="Montserrat Classic Bold"/>
                <a:ea typeface="Montserrat Classic Bold"/>
                <a:cs typeface="Montserrat Classic Bold"/>
                <a:sym typeface="Montserrat Classic Bold"/>
              </a:rPr>
              <a:t>DESIGN</a:t>
            </a:r>
          </a:p>
        </p:txBody>
      </p:sp>
      <p:sp>
        <p:nvSpPr>
          <p:cNvPr name="Freeform 3" id="3"/>
          <p:cNvSpPr/>
          <p:nvPr/>
        </p:nvSpPr>
        <p:spPr>
          <a:xfrm flipH="false" flipV="false" rot="-1625759">
            <a:off x="10719520" y="-4665113"/>
            <a:ext cx="9495369" cy="7717145"/>
          </a:xfrm>
          <a:custGeom>
            <a:avLst/>
            <a:gdLst/>
            <a:ahLst/>
            <a:cxnLst/>
            <a:rect r="r" b="b" t="t" l="l"/>
            <a:pathLst>
              <a:path h="7717145" w="9495369">
                <a:moveTo>
                  <a:pt x="0" y="0"/>
                </a:moveTo>
                <a:lnTo>
                  <a:pt x="9495369" y="0"/>
                </a:lnTo>
                <a:lnTo>
                  <a:pt x="9495369" y="7717145"/>
                </a:lnTo>
                <a:lnTo>
                  <a:pt x="0" y="7717145"/>
                </a:lnTo>
                <a:lnTo>
                  <a:pt x="0" y="0"/>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352672" y="3481800"/>
            <a:ext cx="16569610" cy="4295014"/>
          </a:xfrm>
          <a:prstGeom prst="rect">
            <a:avLst/>
          </a:prstGeom>
        </p:spPr>
        <p:txBody>
          <a:bodyPr anchor="t" rtlCol="false" tIns="0" lIns="0" bIns="0" rIns="0">
            <a:spAutoFit/>
          </a:bodyPr>
          <a:lstStyle/>
          <a:p>
            <a:pPr algn="just" marL="734058" indent="-367029" lvl="1">
              <a:lnSpc>
                <a:spcPts val="6935"/>
              </a:lnSpc>
              <a:buFont typeface="Arial"/>
              <a:buChar char="•"/>
            </a:pPr>
            <a:r>
              <a:rPr lang="en-US" b="true" sz="3399">
                <a:solidFill>
                  <a:srgbClr val="000000"/>
                </a:solidFill>
                <a:latin typeface="Canva Sans Medium"/>
                <a:ea typeface="Canva Sans Medium"/>
                <a:cs typeface="Canva Sans Medium"/>
                <a:sym typeface="Canva Sans Medium"/>
              </a:rPr>
              <a:t>Conventional constructions of split resonators are by using concentric rectangular loop split rings. Here split resonators (SR-1 and SR-2) with dual splits (DSR-1 and DSR-2) are designed on a substrate with a thickness of 0.79 mm, loss tangent 0.0009 and having a dielectric constant of 2.2 to obtain better coupling and achieve maximum frequency performance</a:t>
            </a:r>
          </a:p>
        </p:txBody>
      </p:sp>
      <p:sp>
        <p:nvSpPr>
          <p:cNvPr name="TextBox 5" id="5"/>
          <p:cNvSpPr txBox="true"/>
          <p:nvPr/>
        </p:nvSpPr>
        <p:spPr>
          <a:xfrm rot="0">
            <a:off x="16922282" y="9191625"/>
            <a:ext cx="1028700" cy="580390"/>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a:ea typeface="Canva Sans"/>
                <a:cs typeface="Canva Sans"/>
                <a:sym typeface="Canva Sans"/>
              </a:rPr>
              <a:t>14</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432747" y="2281679"/>
            <a:ext cx="6137952" cy="5253671"/>
          </a:xfrm>
          <a:custGeom>
            <a:avLst/>
            <a:gdLst/>
            <a:ahLst/>
            <a:cxnLst/>
            <a:rect r="r" b="b" t="t" l="l"/>
            <a:pathLst>
              <a:path h="5253671" w="6137952">
                <a:moveTo>
                  <a:pt x="0" y="0"/>
                </a:moveTo>
                <a:lnTo>
                  <a:pt x="6137952" y="0"/>
                </a:lnTo>
                <a:lnTo>
                  <a:pt x="6137952" y="5253671"/>
                </a:lnTo>
                <a:lnTo>
                  <a:pt x="0" y="5253671"/>
                </a:lnTo>
                <a:lnTo>
                  <a:pt x="0" y="0"/>
                </a:lnTo>
                <a:close/>
              </a:path>
            </a:pathLst>
          </a:custGeom>
          <a:blipFill>
            <a:blip r:embed="rId2"/>
            <a:stretch>
              <a:fillRect l="0" t="0" r="0" b="0"/>
            </a:stretch>
          </a:blipFill>
        </p:spPr>
      </p:sp>
      <p:sp>
        <p:nvSpPr>
          <p:cNvPr name="Freeform 3" id="3"/>
          <p:cNvSpPr/>
          <p:nvPr/>
        </p:nvSpPr>
        <p:spPr>
          <a:xfrm flipH="false" flipV="false" rot="0">
            <a:off x="10708799" y="1812495"/>
            <a:ext cx="4350777" cy="5722855"/>
          </a:xfrm>
          <a:custGeom>
            <a:avLst/>
            <a:gdLst/>
            <a:ahLst/>
            <a:cxnLst/>
            <a:rect r="r" b="b" t="t" l="l"/>
            <a:pathLst>
              <a:path h="5722855" w="4350777">
                <a:moveTo>
                  <a:pt x="0" y="0"/>
                </a:moveTo>
                <a:lnTo>
                  <a:pt x="4350777" y="0"/>
                </a:lnTo>
                <a:lnTo>
                  <a:pt x="4350777" y="5722855"/>
                </a:lnTo>
                <a:lnTo>
                  <a:pt x="0" y="5722855"/>
                </a:lnTo>
                <a:lnTo>
                  <a:pt x="0" y="0"/>
                </a:lnTo>
                <a:close/>
              </a:path>
            </a:pathLst>
          </a:custGeom>
          <a:blipFill>
            <a:blip r:embed="rId3"/>
            <a:stretch>
              <a:fillRect l="0" t="0" r="0" b="0"/>
            </a:stretch>
          </a:blipFill>
        </p:spPr>
      </p:sp>
      <p:sp>
        <p:nvSpPr>
          <p:cNvPr name="TextBox 4" id="4"/>
          <p:cNvSpPr txBox="true"/>
          <p:nvPr/>
        </p:nvSpPr>
        <p:spPr>
          <a:xfrm rot="0">
            <a:off x="793714" y="1076325"/>
            <a:ext cx="14736743" cy="409575"/>
          </a:xfrm>
          <a:prstGeom prst="rect">
            <a:avLst/>
          </a:prstGeom>
        </p:spPr>
        <p:txBody>
          <a:bodyPr anchor="t" rtlCol="false" tIns="0" lIns="0" bIns="0" rIns="0">
            <a:spAutoFit/>
          </a:bodyPr>
          <a:lstStyle/>
          <a:p>
            <a:pPr algn="l">
              <a:lnSpc>
                <a:spcPts val="3000"/>
              </a:lnSpc>
            </a:pPr>
            <a:r>
              <a:rPr lang="en-US" sz="3000" b="true">
                <a:solidFill>
                  <a:srgbClr val="004AAD"/>
                </a:solidFill>
                <a:latin typeface="Montserrat Classic Bold"/>
                <a:ea typeface="Montserrat Classic Bold"/>
                <a:cs typeface="Montserrat Classic Bold"/>
                <a:sym typeface="Montserrat Classic Bold"/>
              </a:rPr>
              <a:t>DUAL SPLIT RESONATOR-1 (DSR-1) </a:t>
            </a:r>
          </a:p>
        </p:txBody>
      </p:sp>
      <p:sp>
        <p:nvSpPr>
          <p:cNvPr name="TextBox 5" id="5"/>
          <p:cNvSpPr txBox="true"/>
          <p:nvPr/>
        </p:nvSpPr>
        <p:spPr>
          <a:xfrm rot="0">
            <a:off x="17053869" y="9191625"/>
            <a:ext cx="1028700" cy="580390"/>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a:ea typeface="Canva Sans"/>
                <a:cs typeface="Canva Sans"/>
                <a:sym typeface="Canva Sans"/>
              </a:rPr>
              <a:t>15</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8905814">
            <a:off x="-4621628" y="7993967"/>
            <a:ext cx="11300655" cy="9184351"/>
          </a:xfrm>
          <a:custGeom>
            <a:avLst/>
            <a:gdLst/>
            <a:ahLst/>
            <a:cxnLst/>
            <a:rect r="r" b="b" t="t" l="l"/>
            <a:pathLst>
              <a:path h="9184351" w="11300655">
                <a:moveTo>
                  <a:pt x="11300656" y="0"/>
                </a:moveTo>
                <a:lnTo>
                  <a:pt x="0" y="0"/>
                </a:lnTo>
                <a:lnTo>
                  <a:pt x="0" y="9184351"/>
                </a:lnTo>
                <a:lnTo>
                  <a:pt x="11300656" y="9184351"/>
                </a:lnTo>
                <a:lnTo>
                  <a:pt x="11300656" y="0"/>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028700" y="676275"/>
            <a:ext cx="15885947" cy="6594475"/>
          </a:xfrm>
          <a:prstGeom prst="rect">
            <a:avLst/>
          </a:prstGeom>
        </p:spPr>
        <p:txBody>
          <a:bodyPr anchor="t" rtlCol="false" tIns="0" lIns="0" bIns="0" rIns="0">
            <a:spAutoFit/>
          </a:bodyPr>
          <a:lstStyle/>
          <a:p>
            <a:pPr algn="l" marL="669289" indent="-334645" lvl="1">
              <a:lnSpc>
                <a:spcPts val="7594"/>
              </a:lnSpc>
              <a:buFont typeface="Arial"/>
              <a:buChar char="•"/>
            </a:pPr>
            <a:r>
              <a:rPr lang="en-US" b="true" sz="3099">
                <a:solidFill>
                  <a:srgbClr val="000000"/>
                </a:solidFill>
                <a:latin typeface="Canva Sans Medium"/>
                <a:ea typeface="Canva Sans Medium"/>
                <a:cs typeface="Canva Sans Medium"/>
                <a:sym typeface="Canva Sans Medium"/>
              </a:rPr>
              <a:t>Splits on both sides of a rectangular loop with low impedance patch, which are placed on the high impedance stub constitute  DSR-1. Here a0 denotes the splits in the rectangular loop and a5 gives the low impedance patch with ZC1= 38.83 Ω . The loop having splits on both sides are placed on high impedance stub showing a1 and having characteristic impedance of ZL1= 159.03 Ω .</a:t>
            </a:r>
          </a:p>
          <a:p>
            <a:pPr algn="l">
              <a:lnSpc>
                <a:spcPts val="7594"/>
              </a:lnSpc>
            </a:pPr>
          </a:p>
          <a:p>
            <a:pPr algn="l" marL="669289" indent="-334645" lvl="1">
              <a:lnSpc>
                <a:spcPts val="7594"/>
              </a:lnSpc>
              <a:buFont typeface="Arial"/>
              <a:buChar char="•"/>
            </a:pPr>
            <a:r>
              <a:rPr lang="en-US" b="true" sz="3099">
                <a:solidFill>
                  <a:srgbClr val="000000"/>
                </a:solidFill>
                <a:latin typeface="Canva Sans Medium"/>
                <a:ea typeface="Canva Sans Medium"/>
                <a:cs typeface="Canva Sans Medium"/>
                <a:sym typeface="Canva Sans Medium"/>
              </a:rPr>
              <a:t>. DSR-1 resonates at 4.3 GHz.</a:t>
            </a:r>
          </a:p>
        </p:txBody>
      </p:sp>
      <p:sp>
        <p:nvSpPr>
          <p:cNvPr name="TextBox 4" id="4"/>
          <p:cNvSpPr txBox="true"/>
          <p:nvPr/>
        </p:nvSpPr>
        <p:spPr>
          <a:xfrm rot="0">
            <a:off x="16914647" y="9191625"/>
            <a:ext cx="1028700" cy="580390"/>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a:ea typeface="Canva Sans"/>
                <a:cs typeface="Canva Sans"/>
                <a:sym typeface="Canva Sans"/>
              </a:rPr>
              <a:t>16</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245084" y="2313328"/>
            <a:ext cx="11523681" cy="4250430"/>
          </a:xfrm>
          <a:custGeom>
            <a:avLst/>
            <a:gdLst/>
            <a:ahLst/>
            <a:cxnLst/>
            <a:rect r="r" b="b" t="t" l="l"/>
            <a:pathLst>
              <a:path h="4250430" w="11523681">
                <a:moveTo>
                  <a:pt x="0" y="0"/>
                </a:moveTo>
                <a:lnTo>
                  <a:pt x="11523682" y="0"/>
                </a:lnTo>
                <a:lnTo>
                  <a:pt x="11523682" y="4250430"/>
                </a:lnTo>
                <a:lnTo>
                  <a:pt x="0" y="4250430"/>
                </a:lnTo>
                <a:lnTo>
                  <a:pt x="0" y="0"/>
                </a:lnTo>
                <a:close/>
              </a:path>
            </a:pathLst>
          </a:custGeom>
          <a:blipFill>
            <a:blip r:embed="rId2"/>
            <a:stretch>
              <a:fillRect l="0" t="0" r="0" b="0"/>
            </a:stretch>
          </a:blipFill>
        </p:spPr>
      </p:sp>
      <p:sp>
        <p:nvSpPr>
          <p:cNvPr name="TextBox 3" id="3"/>
          <p:cNvSpPr txBox="true"/>
          <p:nvPr/>
        </p:nvSpPr>
        <p:spPr>
          <a:xfrm rot="0">
            <a:off x="17018858" y="9191625"/>
            <a:ext cx="1028700" cy="580390"/>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a:ea typeface="Canva Sans"/>
                <a:cs typeface="Canva Sans"/>
                <a:sym typeface="Canva Sans"/>
              </a:rPr>
              <a:t>17</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883795" y="97253"/>
            <a:ext cx="16650323" cy="9625671"/>
          </a:xfrm>
          <a:custGeom>
            <a:avLst/>
            <a:gdLst/>
            <a:ahLst/>
            <a:cxnLst/>
            <a:rect r="r" b="b" t="t" l="l"/>
            <a:pathLst>
              <a:path h="9625671" w="16650323">
                <a:moveTo>
                  <a:pt x="0" y="0"/>
                </a:moveTo>
                <a:lnTo>
                  <a:pt x="16650322" y="0"/>
                </a:lnTo>
                <a:lnTo>
                  <a:pt x="16650322" y="9625671"/>
                </a:lnTo>
                <a:lnTo>
                  <a:pt x="0" y="9625671"/>
                </a:lnTo>
                <a:lnTo>
                  <a:pt x="0" y="0"/>
                </a:lnTo>
                <a:close/>
              </a:path>
            </a:pathLst>
          </a:custGeom>
          <a:blipFill>
            <a:blip r:embed="rId2"/>
            <a:stretch>
              <a:fillRect l="0" t="0" r="0" b="0"/>
            </a:stretch>
          </a:blipFill>
        </p:spPr>
      </p:sp>
      <p:sp>
        <p:nvSpPr>
          <p:cNvPr name="TextBox 3" id="3"/>
          <p:cNvSpPr txBox="true"/>
          <p:nvPr/>
        </p:nvSpPr>
        <p:spPr>
          <a:xfrm rot="0">
            <a:off x="17019767" y="9191625"/>
            <a:ext cx="1028700" cy="580390"/>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a:ea typeface="Canva Sans"/>
                <a:cs typeface="Canva Sans"/>
                <a:sym typeface="Canva Sans"/>
              </a:rPr>
              <a:t>18</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4408728">
            <a:off x="6461224" y="-4582532"/>
            <a:ext cx="15887340" cy="15887340"/>
          </a:xfrm>
          <a:custGeom>
            <a:avLst/>
            <a:gdLst/>
            <a:ahLst/>
            <a:cxnLst/>
            <a:rect r="r" b="b" t="t" l="l"/>
            <a:pathLst>
              <a:path h="15887340" w="15887340">
                <a:moveTo>
                  <a:pt x="0" y="0"/>
                </a:moveTo>
                <a:lnTo>
                  <a:pt x="15887341" y="0"/>
                </a:lnTo>
                <a:lnTo>
                  <a:pt x="15887341" y="15887340"/>
                </a:lnTo>
                <a:lnTo>
                  <a:pt x="0" y="15887340"/>
                </a:lnTo>
                <a:lnTo>
                  <a:pt x="0" y="0"/>
                </a:lnTo>
                <a:close/>
              </a:path>
            </a:pathLst>
          </a:custGeom>
          <a:blipFill>
            <a:blip r:embed="rId2">
              <a:alphaModFix amt="35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148401">
            <a:off x="15297701" y="384797"/>
            <a:ext cx="6729406" cy="5469172"/>
          </a:xfrm>
          <a:custGeom>
            <a:avLst/>
            <a:gdLst/>
            <a:ahLst/>
            <a:cxnLst/>
            <a:rect r="r" b="b" t="t" l="l"/>
            <a:pathLst>
              <a:path h="5469172" w="6729406">
                <a:moveTo>
                  <a:pt x="6729406" y="0"/>
                </a:moveTo>
                <a:lnTo>
                  <a:pt x="0" y="0"/>
                </a:lnTo>
                <a:lnTo>
                  <a:pt x="0" y="5469172"/>
                </a:lnTo>
                <a:lnTo>
                  <a:pt x="6729406" y="5469172"/>
                </a:lnTo>
                <a:lnTo>
                  <a:pt x="6729406"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1082301">
            <a:off x="-5072607" y="6650746"/>
            <a:ext cx="11928886" cy="8231043"/>
          </a:xfrm>
          <a:custGeom>
            <a:avLst/>
            <a:gdLst/>
            <a:ahLst/>
            <a:cxnLst/>
            <a:rect r="r" b="b" t="t" l="l"/>
            <a:pathLst>
              <a:path h="8231043" w="11928886">
                <a:moveTo>
                  <a:pt x="0" y="0"/>
                </a:moveTo>
                <a:lnTo>
                  <a:pt x="11928886" y="0"/>
                </a:lnTo>
                <a:lnTo>
                  <a:pt x="11928886" y="8231043"/>
                </a:lnTo>
                <a:lnTo>
                  <a:pt x="0" y="8231043"/>
                </a:lnTo>
                <a:lnTo>
                  <a:pt x="0" y="0"/>
                </a:lnTo>
                <a:close/>
              </a:path>
            </a:pathLst>
          </a:custGeom>
          <a:blipFill>
            <a:blip r:embed="rId6">
              <a:alphaModFix amt="50000"/>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254208" y="2533563"/>
            <a:ext cx="7592230" cy="5532729"/>
          </a:xfrm>
          <a:custGeom>
            <a:avLst/>
            <a:gdLst/>
            <a:ahLst/>
            <a:cxnLst/>
            <a:rect r="r" b="b" t="t" l="l"/>
            <a:pathLst>
              <a:path h="5532729" w="7592230">
                <a:moveTo>
                  <a:pt x="0" y="0"/>
                </a:moveTo>
                <a:lnTo>
                  <a:pt x="7592230" y="0"/>
                </a:lnTo>
                <a:lnTo>
                  <a:pt x="7592230" y="5532729"/>
                </a:lnTo>
                <a:lnTo>
                  <a:pt x="0" y="5532729"/>
                </a:lnTo>
                <a:lnTo>
                  <a:pt x="0" y="0"/>
                </a:lnTo>
                <a:close/>
              </a:path>
            </a:pathLst>
          </a:custGeom>
          <a:blipFill>
            <a:blip r:embed="rId8"/>
            <a:stretch>
              <a:fillRect l="0" t="0" r="0" b="0"/>
            </a:stretch>
          </a:blipFill>
        </p:spPr>
      </p:sp>
      <p:sp>
        <p:nvSpPr>
          <p:cNvPr name="Freeform 6" id="6"/>
          <p:cNvSpPr/>
          <p:nvPr/>
        </p:nvSpPr>
        <p:spPr>
          <a:xfrm flipH="false" flipV="false" rot="0">
            <a:off x="9840610" y="1028700"/>
            <a:ext cx="6280007" cy="8542455"/>
          </a:xfrm>
          <a:custGeom>
            <a:avLst/>
            <a:gdLst/>
            <a:ahLst/>
            <a:cxnLst/>
            <a:rect r="r" b="b" t="t" l="l"/>
            <a:pathLst>
              <a:path h="8542455" w="6280007">
                <a:moveTo>
                  <a:pt x="0" y="0"/>
                </a:moveTo>
                <a:lnTo>
                  <a:pt x="6280008" y="0"/>
                </a:lnTo>
                <a:lnTo>
                  <a:pt x="6280008" y="8542455"/>
                </a:lnTo>
                <a:lnTo>
                  <a:pt x="0" y="8542455"/>
                </a:lnTo>
                <a:lnTo>
                  <a:pt x="0" y="0"/>
                </a:lnTo>
                <a:close/>
              </a:path>
            </a:pathLst>
          </a:custGeom>
          <a:blipFill>
            <a:blip r:embed="rId9"/>
            <a:stretch>
              <a:fillRect l="0" t="0" r="0" b="0"/>
            </a:stretch>
          </a:blipFill>
        </p:spPr>
      </p:sp>
      <p:sp>
        <p:nvSpPr>
          <p:cNvPr name="TextBox 7" id="7"/>
          <p:cNvSpPr txBox="true"/>
          <p:nvPr/>
        </p:nvSpPr>
        <p:spPr>
          <a:xfrm rot="0">
            <a:off x="793714" y="1076325"/>
            <a:ext cx="14736743" cy="409575"/>
          </a:xfrm>
          <a:prstGeom prst="rect">
            <a:avLst/>
          </a:prstGeom>
        </p:spPr>
        <p:txBody>
          <a:bodyPr anchor="t" rtlCol="false" tIns="0" lIns="0" bIns="0" rIns="0">
            <a:spAutoFit/>
          </a:bodyPr>
          <a:lstStyle/>
          <a:p>
            <a:pPr algn="l">
              <a:lnSpc>
                <a:spcPts val="3000"/>
              </a:lnSpc>
            </a:pPr>
            <a:r>
              <a:rPr lang="en-US" sz="3000" b="true">
                <a:solidFill>
                  <a:srgbClr val="004AAD"/>
                </a:solidFill>
                <a:latin typeface="Montserrat Classic Bold"/>
                <a:ea typeface="Montserrat Classic Bold"/>
                <a:cs typeface="Montserrat Classic Bold"/>
                <a:sym typeface="Montserrat Classic Bold"/>
              </a:rPr>
              <a:t>DUAL SPLIT RESONATOR-2(DSR-2) </a:t>
            </a:r>
          </a:p>
        </p:txBody>
      </p:sp>
      <p:sp>
        <p:nvSpPr>
          <p:cNvPr name="TextBox 8" id="8"/>
          <p:cNvSpPr txBox="true"/>
          <p:nvPr/>
        </p:nvSpPr>
        <p:spPr>
          <a:xfrm rot="0">
            <a:off x="17172167" y="9344025"/>
            <a:ext cx="1028700" cy="580390"/>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a:ea typeface="Canva Sans"/>
                <a:cs typeface="Canva Sans"/>
                <a:sym typeface="Canva Sans"/>
              </a:rPr>
              <a:t>19</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6144593">
            <a:off x="8023448" y="-2009860"/>
            <a:ext cx="17617704" cy="17617704"/>
          </a:xfrm>
          <a:custGeom>
            <a:avLst/>
            <a:gdLst/>
            <a:ahLst/>
            <a:cxnLst/>
            <a:rect r="r" b="b" t="t" l="l"/>
            <a:pathLst>
              <a:path h="17617704" w="17617704">
                <a:moveTo>
                  <a:pt x="0" y="0"/>
                </a:moveTo>
                <a:lnTo>
                  <a:pt x="17617704" y="0"/>
                </a:lnTo>
                <a:lnTo>
                  <a:pt x="17617704" y="17617704"/>
                </a:lnTo>
                <a:lnTo>
                  <a:pt x="0" y="17617704"/>
                </a:lnTo>
                <a:lnTo>
                  <a:pt x="0" y="0"/>
                </a:lnTo>
                <a:close/>
              </a:path>
            </a:pathLst>
          </a:custGeom>
          <a:blipFill>
            <a:blip r:embed="rId2">
              <a:alphaModFix amt="35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4662819">
            <a:off x="8489744" y="-2841143"/>
            <a:ext cx="12794948" cy="8828634"/>
          </a:xfrm>
          <a:custGeom>
            <a:avLst/>
            <a:gdLst/>
            <a:ahLst/>
            <a:cxnLst/>
            <a:rect r="r" b="b" t="t" l="l"/>
            <a:pathLst>
              <a:path h="8828634" w="12794948">
                <a:moveTo>
                  <a:pt x="0" y="0"/>
                </a:moveTo>
                <a:lnTo>
                  <a:pt x="12794949" y="0"/>
                </a:lnTo>
                <a:lnTo>
                  <a:pt x="12794949" y="8828633"/>
                </a:lnTo>
                <a:lnTo>
                  <a:pt x="0" y="8828633"/>
                </a:lnTo>
                <a:lnTo>
                  <a:pt x="0" y="0"/>
                </a:lnTo>
                <a:close/>
              </a:path>
            </a:pathLst>
          </a:custGeom>
          <a:blipFill>
            <a:blip r:embed="rId4">
              <a:alphaModFix amt="50000"/>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518212" y="1049298"/>
            <a:ext cx="12274966" cy="1209675"/>
          </a:xfrm>
          <a:prstGeom prst="rect">
            <a:avLst/>
          </a:prstGeom>
        </p:spPr>
        <p:txBody>
          <a:bodyPr anchor="t" rtlCol="false" tIns="0" lIns="0" bIns="0" rIns="0">
            <a:spAutoFit/>
          </a:bodyPr>
          <a:lstStyle/>
          <a:p>
            <a:pPr algn="l">
              <a:lnSpc>
                <a:spcPts val="9000"/>
              </a:lnSpc>
            </a:pPr>
            <a:r>
              <a:rPr lang="en-US" sz="9000" b="true">
                <a:solidFill>
                  <a:srgbClr val="004AAD"/>
                </a:solidFill>
                <a:latin typeface="Montserrat Classic Bold"/>
                <a:ea typeface="Montserrat Classic Bold"/>
                <a:cs typeface="Montserrat Classic Bold"/>
                <a:sym typeface="Montserrat Classic Bold"/>
              </a:rPr>
              <a:t>INTRODUCTION</a:t>
            </a:r>
          </a:p>
        </p:txBody>
      </p:sp>
      <p:sp>
        <p:nvSpPr>
          <p:cNvPr name="Freeform 5" id="5"/>
          <p:cNvSpPr/>
          <p:nvPr/>
        </p:nvSpPr>
        <p:spPr>
          <a:xfrm flipH="true" flipV="false" rot="8905814">
            <a:off x="-6212901" y="8841854"/>
            <a:ext cx="11300655" cy="9184351"/>
          </a:xfrm>
          <a:custGeom>
            <a:avLst/>
            <a:gdLst/>
            <a:ahLst/>
            <a:cxnLst/>
            <a:rect r="r" b="b" t="t" l="l"/>
            <a:pathLst>
              <a:path h="9184351" w="11300655">
                <a:moveTo>
                  <a:pt x="11300655" y="0"/>
                </a:moveTo>
                <a:lnTo>
                  <a:pt x="0" y="0"/>
                </a:lnTo>
                <a:lnTo>
                  <a:pt x="0" y="9184350"/>
                </a:lnTo>
                <a:lnTo>
                  <a:pt x="11300655" y="9184350"/>
                </a:lnTo>
                <a:lnTo>
                  <a:pt x="11300655" y="0"/>
                </a:lnTo>
                <a:close/>
              </a:path>
            </a:pathLst>
          </a:custGeom>
          <a:blipFill>
            <a:blip r:embed="rId6">
              <a:alphaModFix amt="50000"/>
              <a:extLst>
                <a:ext uri="{96DAC541-7B7A-43D3-8B79-37D633B846F1}">
                  <asvg:svgBlip xmlns:asvg="http://schemas.microsoft.com/office/drawing/2016/SVG/main" r:embed="rId7"/>
                </a:ext>
              </a:extLst>
            </a:blip>
            <a:stretch>
              <a:fillRect l="0" t="0" r="0" b="0"/>
            </a:stretch>
          </a:blipFill>
        </p:spPr>
      </p:sp>
      <p:sp>
        <p:nvSpPr>
          <p:cNvPr name="TextBox 6" id="6"/>
          <p:cNvSpPr txBox="true"/>
          <p:nvPr/>
        </p:nvSpPr>
        <p:spPr>
          <a:xfrm rot="0">
            <a:off x="0" y="3067357"/>
            <a:ext cx="17645059" cy="5278755"/>
          </a:xfrm>
          <a:prstGeom prst="rect">
            <a:avLst/>
          </a:prstGeom>
        </p:spPr>
        <p:txBody>
          <a:bodyPr anchor="t" rtlCol="false" tIns="0" lIns="0" bIns="0" rIns="0">
            <a:spAutoFit/>
          </a:bodyPr>
          <a:lstStyle/>
          <a:p>
            <a:pPr algn="just" marL="647702" indent="-323851" lvl="1">
              <a:lnSpc>
                <a:spcPts val="4710"/>
              </a:lnSpc>
              <a:buFont typeface="Arial"/>
              <a:buChar char="•"/>
            </a:pPr>
            <a:r>
              <a:rPr lang="en-US" b="true" sz="3000">
                <a:solidFill>
                  <a:srgbClr val="000000"/>
                </a:solidFill>
                <a:latin typeface="Canva Sans Medium"/>
                <a:ea typeface="Canva Sans Medium"/>
                <a:cs typeface="Canva Sans Medium"/>
                <a:sym typeface="Canva Sans Medium"/>
              </a:rPr>
              <a:t>Microwave filters are designed to selectively pass certain frequencies of electromagnetic signals while attenuating or blocking others. They help ensure that the desired signal bandwidth is transmitted accurately while minimizing interference from neighboring frequency bands.</a:t>
            </a:r>
          </a:p>
          <a:p>
            <a:pPr algn="just">
              <a:lnSpc>
                <a:spcPts val="4710"/>
              </a:lnSpc>
            </a:pPr>
          </a:p>
          <a:p>
            <a:pPr algn="just" marL="647702" indent="-323851" lvl="1">
              <a:lnSpc>
                <a:spcPts val="4710"/>
              </a:lnSpc>
              <a:buFont typeface="Arial"/>
              <a:buChar char="•"/>
            </a:pPr>
            <a:r>
              <a:rPr lang="en-US" b="true" sz="3000">
                <a:solidFill>
                  <a:srgbClr val="000000"/>
                </a:solidFill>
                <a:latin typeface="Canva Sans Medium"/>
                <a:ea typeface="Canva Sans Medium"/>
                <a:cs typeface="Canva Sans Medium"/>
                <a:sym typeface="Canva Sans Medium"/>
              </a:rPr>
              <a:t>Filters are employed in various applications, including wireless communication systems, satellite communication, radar systems, electronic warfare, and test and measurement equipment.</a:t>
            </a:r>
          </a:p>
          <a:p>
            <a:pPr algn="just">
              <a:lnSpc>
                <a:spcPts val="4710"/>
              </a:lnSpc>
            </a:pPr>
          </a:p>
        </p:txBody>
      </p:sp>
      <p:sp>
        <p:nvSpPr>
          <p:cNvPr name="TextBox 7" id="7"/>
          <p:cNvSpPr txBox="true"/>
          <p:nvPr/>
        </p:nvSpPr>
        <p:spPr>
          <a:xfrm rot="0">
            <a:off x="17489837" y="9191625"/>
            <a:ext cx="237083" cy="580390"/>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a:ea typeface="Canva Sans"/>
                <a:cs typeface="Canva Sans"/>
                <a:sym typeface="Canva Sans"/>
              </a:rPr>
              <a:t>2</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625759">
            <a:off x="14466689" y="-4423060"/>
            <a:ext cx="10884489" cy="8846121"/>
          </a:xfrm>
          <a:custGeom>
            <a:avLst/>
            <a:gdLst/>
            <a:ahLst/>
            <a:cxnLst/>
            <a:rect r="r" b="b" t="t" l="l"/>
            <a:pathLst>
              <a:path h="8846121" w="10884489">
                <a:moveTo>
                  <a:pt x="0" y="0"/>
                </a:moveTo>
                <a:lnTo>
                  <a:pt x="10884488" y="0"/>
                </a:lnTo>
                <a:lnTo>
                  <a:pt x="10884488" y="8846120"/>
                </a:lnTo>
                <a:lnTo>
                  <a:pt x="0" y="8846120"/>
                </a:lnTo>
                <a:lnTo>
                  <a:pt x="0" y="0"/>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676977" y="505268"/>
            <a:ext cx="16582323" cy="8209663"/>
          </a:xfrm>
          <a:prstGeom prst="rect">
            <a:avLst/>
          </a:prstGeom>
        </p:spPr>
        <p:txBody>
          <a:bodyPr anchor="t" rtlCol="false" tIns="0" lIns="0" bIns="0" rIns="0">
            <a:spAutoFit/>
          </a:bodyPr>
          <a:lstStyle/>
          <a:p>
            <a:pPr algn="l" marL="734055" indent="-367027" lvl="1">
              <a:lnSpc>
                <a:spcPts val="6561"/>
              </a:lnSpc>
              <a:buFont typeface="Arial"/>
              <a:buChar char="•"/>
            </a:pPr>
            <a:r>
              <a:rPr lang="en-US" b="true" sz="3399">
                <a:solidFill>
                  <a:srgbClr val="2E2E2E"/>
                </a:solidFill>
                <a:latin typeface="Canva Sans Medium"/>
                <a:ea typeface="Canva Sans Medium"/>
                <a:cs typeface="Canva Sans Medium"/>
                <a:sym typeface="Canva Sans Medium"/>
              </a:rPr>
              <a:t>The rectangular loop resonator having dual splits on top and bottom form DSR-2. It is placed on a bent high impedance stub shown in Fig.</a:t>
            </a:r>
          </a:p>
          <a:p>
            <a:pPr algn="l" marL="734055" indent="-367027" lvl="1">
              <a:lnSpc>
                <a:spcPts val="6561"/>
              </a:lnSpc>
              <a:buFont typeface="Arial"/>
              <a:buChar char="•"/>
            </a:pPr>
            <a:r>
              <a:rPr lang="en-US" b="true" sz="3399">
                <a:solidFill>
                  <a:srgbClr val="2E2E2E"/>
                </a:solidFill>
                <a:latin typeface="Canva Sans Medium"/>
                <a:ea typeface="Canva Sans Medium"/>
                <a:cs typeface="Canva Sans Medium"/>
                <a:sym typeface="Canva Sans Medium"/>
              </a:rPr>
              <a:t>The DSR-2 is a rectangular loop with a low-impedance patch on both sides.</a:t>
            </a:r>
          </a:p>
          <a:p>
            <a:pPr algn="l">
              <a:lnSpc>
                <a:spcPts val="6561"/>
              </a:lnSpc>
            </a:pPr>
          </a:p>
          <a:p>
            <a:pPr algn="l" marL="734055" indent="-367027" lvl="1">
              <a:lnSpc>
                <a:spcPts val="6561"/>
              </a:lnSpc>
              <a:buFont typeface="Arial"/>
              <a:buChar char="•"/>
            </a:pPr>
            <a:r>
              <a:rPr lang="en-US" b="true" sz="3399">
                <a:solidFill>
                  <a:srgbClr val="2E2E2E"/>
                </a:solidFill>
                <a:latin typeface="Canva Sans Medium"/>
                <a:ea typeface="Canva Sans Medium"/>
                <a:cs typeface="Canva Sans Medium"/>
                <a:sym typeface="Canva Sans Medium"/>
              </a:rPr>
              <a:t>The proposed DSR-1 and DSR-2 are not regular-shaped structures and EM simulations are encountered with some parasitic effects along with dielectric losses and conductor losses as it comes to the substrate material</a:t>
            </a:r>
          </a:p>
          <a:p>
            <a:pPr algn="l">
              <a:lnSpc>
                <a:spcPts val="6561"/>
              </a:lnSpc>
            </a:pPr>
          </a:p>
          <a:p>
            <a:pPr algn="l" marL="734055" indent="-367027" lvl="1">
              <a:lnSpc>
                <a:spcPts val="6561"/>
              </a:lnSpc>
              <a:buFont typeface="Arial"/>
              <a:buChar char="•"/>
            </a:pPr>
            <a:r>
              <a:rPr lang="en-US" b="true" sz="3399">
                <a:solidFill>
                  <a:srgbClr val="2E2E2E"/>
                </a:solidFill>
                <a:latin typeface="Canva Sans Medium"/>
                <a:ea typeface="Canva Sans Medium"/>
                <a:cs typeface="Canva Sans Medium"/>
                <a:sym typeface="Canva Sans Medium"/>
              </a:rPr>
              <a:t>The DSR-2 having resonators designed on both sides achieves two resonances fz1 and fz2 with 35 and 65 dB attenuation, respectively.</a:t>
            </a:r>
          </a:p>
        </p:txBody>
      </p:sp>
      <p:sp>
        <p:nvSpPr>
          <p:cNvPr name="TextBox 4" id="4"/>
          <p:cNvSpPr txBox="true"/>
          <p:nvPr/>
        </p:nvSpPr>
        <p:spPr>
          <a:xfrm rot="0">
            <a:off x="17324567" y="9496425"/>
            <a:ext cx="1028700" cy="580390"/>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a:ea typeface="Canva Sans"/>
                <a:cs typeface="Canva Sans"/>
                <a:sym typeface="Canva Sans"/>
              </a:rPr>
              <a:t>20</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930669">
            <a:off x="-7971294" y="-10725049"/>
            <a:ext cx="18539921" cy="18539921"/>
          </a:xfrm>
          <a:custGeom>
            <a:avLst/>
            <a:gdLst/>
            <a:ahLst/>
            <a:cxnLst/>
            <a:rect r="r" b="b" t="t" l="l"/>
            <a:pathLst>
              <a:path h="18539921" w="18539921">
                <a:moveTo>
                  <a:pt x="0" y="0"/>
                </a:moveTo>
                <a:lnTo>
                  <a:pt x="18539921" y="0"/>
                </a:lnTo>
                <a:lnTo>
                  <a:pt x="18539921" y="18539921"/>
                </a:lnTo>
                <a:lnTo>
                  <a:pt x="0" y="18539921"/>
                </a:lnTo>
                <a:lnTo>
                  <a:pt x="0" y="0"/>
                </a:lnTo>
                <a:close/>
              </a:path>
            </a:pathLst>
          </a:custGeom>
          <a:blipFill>
            <a:blip r:embed="rId2">
              <a:alphaModFix amt="35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5242519">
            <a:off x="-1042019" y="8240279"/>
            <a:ext cx="8063091" cy="6553094"/>
          </a:xfrm>
          <a:custGeom>
            <a:avLst/>
            <a:gdLst/>
            <a:ahLst/>
            <a:cxnLst/>
            <a:rect r="r" b="b" t="t" l="l"/>
            <a:pathLst>
              <a:path h="6553094" w="8063091">
                <a:moveTo>
                  <a:pt x="8063091" y="0"/>
                </a:moveTo>
                <a:lnTo>
                  <a:pt x="0" y="0"/>
                </a:lnTo>
                <a:lnTo>
                  <a:pt x="0" y="6553094"/>
                </a:lnTo>
                <a:lnTo>
                  <a:pt x="8063091" y="6553094"/>
                </a:lnTo>
                <a:lnTo>
                  <a:pt x="8063091" y="0"/>
                </a:lnTo>
                <a:close/>
              </a:path>
            </a:pathLst>
          </a:custGeom>
          <a:blipFill>
            <a:blip r:embed="rId4">
              <a:alphaModFix amt="50000"/>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623146" y="2483423"/>
            <a:ext cx="16321622" cy="4153276"/>
          </a:xfrm>
          <a:prstGeom prst="rect">
            <a:avLst/>
          </a:prstGeom>
        </p:spPr>
        <p:txBody>
          <a:bodyPr anchor="t" rtlCol="false" tIns="0" lIns="0" bIns="0" rIns="0">
            <a:spAutoFit/>
          </a:bodyPr>
          <a:lstStyle/>
          <a:p>
            <a:pPr algn="l" marL="712480" indent="-356240" lvl="1">
              <a:lnSpc>
                <a:spcPts val="6732"/>
              </a:lnSpc>
              <a:buFont typeface="Arial"/>
              <a:buChar char="•"/>
            </a:pPr>
            <a:r>
              <a:rPr lang="en-US" b="true" sz="3300">
                <a:solidFill>
                  <a:srgbClr val="2E2E2E"/>
                </a:solidFill>
                <a:latin typeface="Canva Sans Medium"/>
                <a:ea typeface="Canva Sans Medium"/>
                <a:cs typeface="Canva Sans Medium"/>
                <a:sym typeface="Canva Sans Medium"/>
              </a:rPr>
              <a:t>In this resonator we get two transmission zeros at </a:t>
            </a:r>
            <a:r>
              <a:rPr lang="en-US" b="true" sz="3300">
                <a:solidFill>
                  <a:srgbClr val="2E2E2E"/>
                </a:solidFill>
                <a:latin typeface="Canva Sans Medium"/>
                <a:ea typeface="Canva Sans Medium"/>
                <a:cs typeface="Canva Sans Medium"/>
                <a:sym typeface="Canva Sans Medium"/>
              </a:rPr>
              <a:t>4.6GHz and 6 GHz and the output field at 4.6 GHz are found to be higher than 6 GHz.</a:t>
            </a:r>
          </a:p>
          <a:p>
            <a:pPr algn="l">
              <a:lnSpc>
                <a:spcPts val="6732"/>
              </a:lnSpc>
            </a:pPr>
          </a:p>
          <a:p>
            <a:pPr algn="l" marL="712480" indent="-356240" lvl="1">
              <a:lnSpc>
                <a:spcPts val="6732"/>
              </a:lnSpc>
              <a:buFont typeface="Arial"/>
              <a:buChar char="•"/>
            </a:pPr>
            <a:r>
              <a:rPr lang="en-US" b="true" sz="3300">
                <a:solidFill>
                  <a:srgbClr val="2E2E2E"/>
                </a:solidFill>
                <a:latin typeface="Canva Sans Medium"/>
                <a:ea typeface="Canva Sans Medium"/>
                <a:cs typeface="Canva Sans Medium"/>
                <a:sym typeface="Canva Sans Medium"/>
              </a:rPr>
              <a:t> It is observed that, according to the dimensions of the loop in the DSR-2, the attenuation level of first and second transmission zero varies.</a:t>
            </a:r>
          </a:p>
        </p:txBody>
      </p:sp>
      <p:sp>
        <p:nvSpPr>
          <p:cNvPr name="TextBox 5" id="5"/>
          <p:cNvSpPr txBox="true"/>
          <p:nvPr/>
        </p:nvSpPr>
        <p:spPr>
          <a:xfrm rot="0">
            <a:off x="16944767" y="9191625"/>
            <a:ext cx="1028700" cy="580390"/>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a:ea typeface="Canva Sans"/>
                <a:cs typeface="Canva Sans"/>
                <a:sym typeface="Canva Sans"/>
              </a:rPr>
              <a:t>21</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2085749">
            <a:off x="-5690637" y="-3861861"/>
            <a:ext cx="14345355" cy="14345355"/>
          </a:xfrm>
          <a:custGeom>
            <a:avLst/>
            <a:gdLst/>
            <a:ahLst/>
            <a:cxnLst/>
            <a:rect r="r" b="b" t="t" l="l"/>
            <a:pathLst>
              <a:path h="14345355" w="14345355">
                <a:moveTo>
                  <a:pt x="0" y="0"/>
                </a:moveTo>
                <a:lnTo>
                  <a:pt x="14345355" y="0"/>
                </a:lnTo>
                <a:lnTo>
                  <a:pt x="14345355" y="14345355"/>
                </a:lnTo>
                <a:lnTo>
                  <a:pt x="0" y="14345355"/>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799293">
            <a:off x="14845352" y="-2038078"/>
            <a:ext cx="6885296" cy="11055409"/>
          </a:xfrm>
          <a:custGeom>
            <a:avLst/>
            <a:gdLst/>
            <a:ahLst/>
            <a:cxnLst/>
            <a:rect r="r" b="b" t="t" l="l"/>
            <a:pathLst>
              <a:path h="11055409" w="6885296">
                <a:moveTo>
                  <a:pt x="0" y="0"/>
                </a:moveTo>
                <a:lnTo>
                  <a:pt x="6885296" y="0"/>
                </a:lnTo>
                <a:lnTo>
                  <a:pt x="6885296" y="11055409"/>
                </a:lnTo>
                <a:lnTo>
                  <a:pt x="0" y="11055409"/>
                </a:lnTo>
                <a:lnTo>
                  <a:pt x="0" y="0"/>
                </a:lnTo>
                <a:close/>
              </a:path>
            </a:pathLst>
          </a:custGeom>
          <a:blipFill>
            <a:blip r:embed="rId4">
              <a:alphaModFix amt="50000"/>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869404" y="238925"/>
            <a:ext cx="14587293" cy="9019375"/>
          </a:xfrm>
          <a:custGeom>
            <a:avLst/>
            <a:gdLst/>
            <a:ahLst/>
            <a:cxnLst/>
            <a:rect r="r" b="b" t="t" l="l"/>
            <a:pathLst>
              <a:path h="9019375" w="14587293">
                <a:moveTo>
                  <a:pt x="0" y="0"/>
                </a:moveTo>
                <a:lnTo>
                  <a:pt x="14587292" y="0"/>
                </a:lnTo>
                <a:lnTo>
                  <a:pt x="14587292" y="9019375"/>
                </a:lnTo>
                <a:lnTo>
                  <a:pt x="0" y="9019375"/>
                </a:lnTo>
                <a:lnTo>
                  <a:pt x="0" y="0"/>
                </a:lnTo>
                <a:close/>
              </a:path>
            </a:pathLst>
          </a:custGeom>
          <a:blipFill>
            <a:blip r:embed="rId6"/>
            <a:stretch>
              <a:fillRect l="0" t="0" r="0" b="0"/>
            </a:stretch>
          </a:blipFill>
        </p:spPr>
      </p:sp>
      <p:sp>
        <p:nvSpPr>
          <p:cNvPr name="TextBox 5" id="5"/>
          <p:cNvSpPr txBox="true"/>
          <p:nvPr/>
        </p:nvSpPr>
        <p:spPr>
          <a:xfrm rot="0">
            <a:off x="17097167" y="9344025"/>
            <a:ext cx="1028700" cy="580390"/>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a:ea typeface="Canva Sans"/>
                <a:cs typeface="Canva Sans"/>
                <a:sym typeface="Canva Sans"/>
              </a:rPr>
              <a:t>22</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8532740">
            <a:off x="-2703495" y="7048838"/>
            <a:ext cx="6729406" cy="5469172"/>
          </a:xfrm>
          <a:custGeom>
            <a:avLst/>
            <a:gdLst/>
            <a:ahLst/>
            <a:cxnLst/>
            <a:rect r="r" b="b" t="t" l="l"/>
            <a:pathLst>
              <a:path h="5469172" w="6729406">
                <a:moveTo>
                  <a:pt x="6729406" y="0"/>
                </a:moveTo>
                <a:lnTo>
                  <a:pt x="0" y="0"/>
                </a:lnTo>
                <a:lnTo>
                  <a:pt x="0" y="5469172"/>
                </a:lnTo>
                <a:lnTo>
                  <a:pt x="6729406" y="5469172"/>
                </a:lnTo>
                <a:lnTo>
                  <a:pt x="6729406" y="0"/>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661208" y="1028700"/>
            <a:ext cx="17620103" cy="7545739"/>
          </a:xfrm>
          <a:custGeom>
            <a:avLst/>
            <a:gdLst/>
            <a:ahLst/>
            <a:cxnLst/>
            <a:rect r="r" b="b" t="t" l="l"/>
            <a:pathLst>
              <a:path h="7545739" w="17620103">
                <a:moveTo>
                  <a:pt x="0" y="0"/>
                </a:moveTo>
                <a:lnTo>
                  <a:pt x="17620103" y="0"/>
                </a:lnTo>
                <a:lnTo>
                  <a:pt x="17620103" y="7545739"/>
                </a:lnTo>
                <a:lnTo>
                  <a:pt x="0" y="7545739"/>
                </a:lnTo>
                <a:lnTo>
                  <a:pt x="0" y="0"/>
                </a:lnTo>
                <a:close/>
              </a:path>
            </a:pathLst>
          </a:custGeom>
          <a:blipFill>
            <a:blip r:embed="rId4"/>
            <a:stretch>
              <a:fillRect l="0" t="0" r="0" b="0"/>
            </a:stretch>
          </a:blipFill>
        </p:spPr>
      </p:sp>
      <p:sp>
        <p:nvSpPr>
          <p:cNvPr name="TextBox 4" id="4"/>
          <p:cNvSpPr txBox="true"/>
          <p:nvPr/>
        </p:nvSpPr>
        <p:spPr>
          <a:xfrm rot="0">
            <a:off x="17249567" y="9496425"/>
            <a:ext cx="1028700" cy="580390"/>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a:ea typeface="Canva Sans"/>
                <a:cs typeface="Canva Sans"/>
                <a:sym typeface="Canva Sans"/>
              </a:rPr>
              <a:t>23</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111642">
            <a:off x="11244047" y="2468026"/>
            <a:ext cx="10443683" cy="8487866"/>
          </a:xfrm>
          <a:custGeom>
            <a:avLst/>
            <a:gdLst/>
            <a:ahLst/>
            <a:cxnLst/>
            <a:rect r="r" b="b" t="t" l="l"/>
            <a:pathLst>
              <a:path h="8487866" w="10443683">
                <a:moveTo>
                  <a:pt x="0" y="0"/>
                </a:moveTo>
                <a:lnTo>
                  <a:pt x="10443683" y="0"/>
                </a:lnTo>
                <a:lnTo>
                  <a:pt x="10443683" y="8487866"/>
                </a:lnTo>
                <a:lnTo>
                  <a:pt x="0" y="8487866"/>
                </a:lnTo>
                <a:lnTo>
                  <a:pt x="0" y="0"/>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6664043">
            <a:off x="-4052117" y="-737535"/>
            <a:ext cx="11511802" cy="11511802"/>
          </a:xfrm>
          <a:custGeom>
            <a:avLst/>
            <a:gdLst/>
            <a:ahLst/>
            <a:cxnLst/>
            <a:rect r="r" b="b" t="t" l="l"/>
            <a:pathLst>
              <a:path h="11511802" w="11511802">
                <a:moveTo>
                  <a:pt x="0" y="0"/>
                </a:moveTo>
                <a:lnTo>
                  <a:pt x="11511802" y="0"/>
                </a:lnTo>
                <a:lnTo>
                  <a:pt x="11511802" y="11511802"/>
                </a:lnTo>
                <a:lnTo>
                  <a:pt x="0" y="11511802"/>
                </a:lnTo>
                <a:lnTo>
                  <a:pt x="0" y="0"/>
                </a:lnTo>
                <a:close/>
              </a:path>
            </a:pathLst>
          </a:custGeom>
          <a:blipFill>
            <a:blip r:embed="rId4">
              <a:alphaModFix amt="40000"/>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2468763" y="4098251"/>
            <a:ext cx="11991231" cy="920115"/>
          </a:xfrm>
          <a:prstGeom prst="rect">
            <a:avLst/>
          </a:prstGeom>
        </p:spPr>
        <p:txBody>
          <a:bodyPr anchor="t" rtlCol="false" tIns="0" lIns="0" bIns="0" rIns="0">
            <a:spAutoFit/>
          </a:bodyPr>
          <a:lstStyle/>
          <a:p>
            <a:pPr algn="ctr">
              <a:lnSpc>
                <a:spcPts val="7559"/>
              </a:lnSpc>
            </a:pPr>
            <a:r>
              <a:rPr lang="en-US" sz="5399" b="true">
                <a:solidFill>
                  <a:srgbClr val="000000"/>
                </a:solidFill>
                <a:latin typeface="Canva Sans Bold"/>
                <a:ea typeface="Canva Sans Bold"/>
                <a:cs typeface="Canva Sans Bold"/>
                <a:sym typeface="Canva Sans Bold"/>
              </a:rPr>
              <a:t> </a:t>
            </a:r>
            <a:r>
              <a:rPr lang="en-US" sz="5399" b="true">
                <a:solidFill>
                  <a:srgbClr val="004AAD"/>
                </a:solidFill>
                <a:latin typeface="Canva Sans Bold"/>
                <a:ea typeface="Canva Sans Bold"/>
                <a:cs typeface="Canva Sans Bold"/>
                <a:sym typeface="Canva Sans Bold"/>
              </a:rPr>
              <a:t>Analysis of cascaded DSR structure</a:t>
            </a:r>
          </a:p>
        </p:txBody>
      </p:sp>
      <p:sp>
        <p:nvSpPr>
          <p:cNvPr name="Freeform 5" id="5"/>
          <p:cNvSpPr/>
          <p:nvPr/>
        </p:nvSpPr>
        <p:spPr>
          <a:xfrm flipH="false" flipV="false" rot="0">
            <a:off x="3312254" y="9721678"/>
            <a:ext cx="12216316" cy="3901962"/>
          </a:xfrm>
          <a:custGeom>
            <a:avLst/>
            <a:gdLst/>
            <a:ahLst/>
            <a:cxnLst/>
            <a:rect r="r" b="b" t="t" l="l"/>
            <a:pathLst>
              <a:path h="3901962" w="12216316">
                <a:moveTo>
                  <a:pt x="0" y="0"/>
                </a:moveTo>
                <a:lnTo>
                  <a:pt x="12216316" y="0"/>
                </a:lnTo>
                <a:lnTo>
                  <a:pt x="12216316" y="3901962"/>
                </a:lnTo>
                <a:lnTo>
                  <a:pt x="0" y="390196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6" id="6"/>
          <p:cNvSpPr txBox="true"/>
          <p:nvPr/>
        </p:nvSpPr>
        <p:spPr>
          <a:xfrm rot="0">
            <a:off x="17259300" y="9191625"/>
            <a:ext cx="1028700" cy="580390"/>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a:ea typeface="Canva Sans"/>
                <a:cs typeface="Canva Sans"/>
                <a:sym typeface="Canva Sans"/>
              </a:rPr>
              <a:t>24</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799293">
            <a:off x="-5641852" y="-2363845"/>
            <a:ext cx="8676306" cy="13931153"/>
          </a:xfrm>
          <a:custGeom>
            <a:avLst/>
            <a:gdLst/>
            <a:ahLst/>
            <a:cxnLst/>
            <a:rect r="r" b="b" t="t" l="l"/>
            <a:pathLst>
              <a:path h="13931153" w="8676306">
                <a:moveTo>
                  <a:pt x="0" y="0"/>
                </a:moveTo>
                <a:lnTo>
                  <a:pt x="8676306" y="0"/>
                </a:lnTo>
                <a:lnTo>
                  <a:pt x="8676306" y="13931153"/>
                </a:lnTo>
                <a:lnTo>
                  <a:pt x="0" y="13931153"/>
                </a:lnTo>
                <a:lnTo>
                  <a:pt x="0" y="0"/>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7167852">
            <a:off x="11449145" y="287812"/>
            <a:ext cx="15908676" cy="15908676"/>
          </a:xfrm>
          <a:custGeom>
            <a:avLst/>
            <a:gdLst/>
            <a:ahLst/>
            <a:cxnLst/>
            <a:rect r="r" b="b" t="t" l="l"/>
            <a:pathLst>
              <a:path h="15908676" w="15908676">
                <a:moveTo>
                  <a:pt x="0" y="0"/>
                </a:moveTo>
                <a:lnTo>
                  <a:pt x="15908676" y="0"/>
                </a:lnTo>
                <a:lnTo>
                  <a:pt x="15908676" y="15908675"/>
                </a:lnTo>
                <a:lnTo>
                  <a:pt x="0" y="15908675"/>
                </a:lnTo>
                <a:lnTo>
                  <a:pt x="0" y="0"/>
                </a:lnTo>
                <a:close/>
              </a:path>
            </a:pathLst>
          </a:custGeom>
          <a:blipFill>
            <a:blip r:embed="rId4">
              <a:alphaModFix amt="40000"/>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2437422" y="1299642"/>
            <a:ext cx="13738856" cy="6942507"/>
          </a:xfrm>
          <a:custGeom>
            <a:avLst/>
            <a:gdLst/>
            <a:ahLst/>
            <a:cxnLst/>
            <a:rect r="r" b="b" t="t" l="l"/>
            <a:pathLst>
              <a:path h="6942507" w="13738856">
                <a:moveTo>
                  <a:pt x="0" y="0"/>
                </a:moveTo>
                <a:lnTo>
                  <a:pt x="13738856" y="0"/>
                </a:lnTo>
                <a:lnTo>
                  <a:pt x="13738856" y="6942507"/>
                </a:lnTo>
                <a:lnTo>
                  <a:pt x="0" y="6942507"/>
                </a:lnTo>
                <a:lnTo>
                  <a:pt x="0" y="0"/>
                </a:lnTo>
                <a:close/>
              </a:path>
            </a:pathLst>
          </a:custGeom>
          <a:blipFill>
            <a:blip r:embed="rId6"/>
            <a:stretch>
              <a:fillRect l="0" t="0" r="0" b="0"/>
            </a:stretch>
          </a:blipFill>
        </p:spPr>
      </p:sp>
      <p:sp>
        <p:nvSpPr>
          <p:cNvPr name="TextBox 5" id="5"/>
          <p:cNvSpPr txBox="true"/>
          <p:nvPr/>
        </p:nvSpPr>
        <p:spPr>
          <a:xfrm rot="0">
            <a:off x="5687134" y="8677910"/>
            <a:ext cx="8060412" cy="580390"/>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a:ea typeface="Canva Sans"/>
                <a:cs typeface="Canva Sans"/>
                <a:sym typeface="Canva Sans"/>
              </a:rPr>
              <a:t>Cascaded structure of DSR1  and DSR2</a:t>
            </a:r>
          </a:p>
        </p:txBody>
      </p:sp>
      <p:sp>
        <p:nvSpPr>
          <p:cNvPr name="TextBox 6" id="6"/>
          <p:cNvSpPr txBox="true"/>
          <p:nvPr/>
        </p:nvSpPr>
        <p:spPr>
          <a:xfrm rot="0">
            <a:off x="17010105" y="9191625"/>
            <a:ext cx="1028700" cy="580390"/>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a:ea typeface="Canva Sans"/>
                <a:cs typeface="Canva Sans"/>
                <a:sym typeface="Canva Sans"/>
              </a:rPr>
              <a:t>25</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6664043">
            <a:off x="-4052117" y="-737535"/>
            <a:ext cx="11511802" cy="11511802"/>
          </a:xfrm>
          <a:custGeom>
            <a:avLst/>
            <a:gdLst/>
            <a:ahLst/>
            <a:cxnLst/>
            <a:rect r="r" b="b" t="t" l="l"/>
            <a:pathLst>
              <a:path h="11511802" w="11511802">
                <a:moveTo>
                  <a:pt x="0" y="0"/>
                </a:moveTo>
                <a:lnTo>
                  <a:pt x="11511802" y="0"/>
                </a:lnTo>
                <a:lnTo>
                  <a:pt x="11511802" y="11511802"/>
                </a:lnTo>
                <a:lnTo>
                  <a:pt x="0" y="11511802"/>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703784" y="1979988"/>
            <a:ext cx="15638726" cy="5590013"/>
          </a:xfrm>
          <a:custGeom>
            <a:avLst/>
            <a:gdLst/>
            <a:ahLst/>
            <a:cxnLst/>
            <a:rect r="r" b="b" t="t" l="l"/>
            <a:pathLst>
              <a:path h="5590013" w="15638726">
                <a:moveTo>
                  <a:pt x="0" y="0"/>
                </a:moveTo>
                <a:lnTo>
                  <a:pt x="15638726" y="0"/>
                </a:lnTo>
                <a:lnTo>
                  <a:pt x="15638726" y="5590013"/>
                </a:lnTo>
                <a:lnTo>
                  <a:pt x="0" y="5590013"/>
                </a:lnTo>
                <a:lnTo>
                  <a:pt x="0" y="0"/>
                </a:lnTo>
                <a:close/>
              </a:path>
            </a:pathLst>
          </a:custGeom>
          <a:blipFill>
            <a:blip r:embed="rId4"/>
            <a:stretch>
              <a:fillRect l="0" t="0" r="0" b="0"/>
            </a:stretch>
          </a:blipFill>
        </p:spPr>
      </p:sp>
      <p:sp>
        <p:nvSpPr>
          <p:cNvPr name="TextBox 4" id="4"/>
          <p:cNvSpPr txBox="true"/>
          <p:nvPr/>
        </p:nvSpPr>
        <p:spPr>
          <a:xfrm rot="0">
            <a:off x="1028700" y="7945337"/>
            <a:ext cx="15638726" cy="1099819"/>
          </a:xfrm>
          <a:prstGeom prst="rect">
            <a:avLst/>
          </a:prstGeom>
        </p:spPr>
        <p:txBody>
          <a:bodyPr anchor="t" rtlCol="false" tIns="0" lIns="0" bIns="0" rIns="0">
            <a:spAutoFit/>
          </a:bodyPr>
          <a:lstStyle/>
          <a:p>
            <a:pPr algn="ctr">
              <a:lnSpc>
                <a:spcPts val="4480"/>
              </a:lnSpc>
            </a:pPr>
            <a:r>
              <a:rPr lang="en-US" sz="3200">
                <a:solidFill>
                  <a:srgbClr val="000000"/>
                </a:solidFill>
                <a:latin typeface="Canva Sans"/>
                <a:ea typeface="Canva Sans"/>
                <a:cs typeface="Canva Sans"/>
                <a:sym typeface="Canva Sans"/>
              </a:rPr>
              <a:t>Simulation results of Cascading DSR1 and DSR2</a:t>
            </a:r>
          </a:p>
          <a:p>
            <a:pPr algn="ctr">
              <a:lnSpc>
                <a:spcPts val="4480"/>
              </a:lnSpc>
            </a:pPr>
          </a:p>
        </p:txBody>
      </p:sp>
      <p:sp>
        <p:nvSpPr>
          <p:cNvPr name="TextBox 5" id="5"/>
          <p:cNvSpPr txBox="true"/>
          <p:nvPr/>
        </p:nvSpPr>
        <p:spPr>
          <a:xfrm rot="0">
            <a:off x="16828160" y="9191625"/>
            <a:ext cx="1028700" cy="580390"/>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a:ea typeface="Canva Sans"/>
                <a:cs typeface="Canva Sans"/>
                <a:sym typeface="Canva Sans"/>
              </a:rPr>
              <a:t>26</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6664043">
            <a:off x="-4052117" y="-737535"/>
            <a:ext cx="11511802" cy="11511802"/>
          </a:xfrm>
          <a:custGeom>
            <a:avLst/>
            <a:gdLst/>
            <a:ahLst/>
            <a:cxnLst/>
            <a:rect r="r" b="b" t="t" l="l"/>
            <a:pathLst>
              <a:path h="11511802" w="11511802">
                <a:moveTo>
                  <a:pt x="0" y="0"/>
                </a:moveTo>
                <a:lnTo>
                  <a:pt x="11511802" y="0"/>
                </a:lnTo>
                <a:lnTo>
                  <a:pt x="11511802" y="11511802"/>
                </a:lnTo>
                <a:lnTo>
                  <a:pt x="0" y="11511802"/>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43793" y="971550"/>
            <a:ext cx="17571573" cy="7283772"/>
          </a:xfrm>
          <a:prstGeom prst="rect">
            <a:avLst/>
          </a:prstGeom>
        </p:spPr>
        <p:txBody>
          <a:bodyPr anchor="t" rtlCol="false" tIns="0" lIns="0" bIns="0" rIns="0">
            <a:spAutoFit/>
          </a:bodyPr>
          <a:lstStyle/>
          <a:p>
            <a:pPr algn="just" marL="690583" indent="-345292" lvl="1">
              <a:lnSpc>
                <a:spcPts val="4478"/>
              </a:lnSpc>
              <a:buFont typeface="Arial"/>
              <a:buChar char="•"/>
            </a:pPr>
            <a:r>
              <a:rPr lang="en-US" sz="3198">
                <a:solidFill>
                  <a:srgbClr val="000000"/>
                </a:solidFill>
                <a:latin typeface="Canva Sans"/>
                <a:ea typeface="Canva Sans"/>
                <a:cs typeface="Canva Sans"/>
                <a:sym typeface="Canva Sans"/>
              </a:rPr>
              <a:t>The DSR structure placed in parallel, on the high impedance transmission line will decrease the effective impedance of the resonator circuit .It also provides further suppression at the stopband and widens the region beyond cut-off frequency.</a:t>
            </a:r>
          </a:p>
          <a:p>
            <a:pPr algn="just">
              <a:lnSpc>
                <a:spcPts val="4478"/>
              </a:lnSpc>
            </a:pPr>
          </a:p>
          <a:p>
            <a:pPr algn="just" marL="690583" indent="-345292" lvl="1">
              <a:lnSpc>
                <a:spcPts val="4478"/>
              </a:lnSpc>
              <a:buFont typeface="Arial"/>
              <a:buChar char="•"/>
            </a:pPr>
            <a:r>
              <a:rPr lang="en-US" sz="3198">
                <a:solidFill>
                  <a:srgbClr val="000000"/>
                </a:solidFill>
                <a:latin typeface="Canva Sans"/>
                <a:ea typeface="Canva Sans"/>
                <a:cs typeface="Canva Sans"/>
                <a:sym typeface="Canva Sans"/>
              </a:rPr>
              <a:t>DSR-1 and DSR-2 are cascaded together after the coupling gap optimization.</a:t>
            </a:r>
          </a:p>
          <a:p>
            <a:pPr algn="just">
              <a:lnSpc>
                <a:spcPts val="4478"/>
              </a:lnSpc>
            </a:pPr>
          </a:p>
          <a:p>
            <a:pPr algn="just" marL="690583" indent="-345292" lvl="1">
              <a:lnSpc>
                <a:spcPts val="4478"/>
              </a:lnSpc>
              <a:buFont typeface="Arial"/>
              <a:buChar char="•"/>
            </a:pPr>
            <a:r>
              <a:rPr lang="en-US" sz="3198">
                <a:solidFill>
                  <a:srgbClr val="000000"/>
                </a:solidFill>
                <a:latin typeface="Canva Sans"/>
                <a:ea typeface="Canva Sans"/>
                <a:cs typeface="Canva Sans"/>
                <a:sym typeface="Canva Sans"/>
              </a:rPr>
              <a:t>It is observed that the stopband width and the skirt selectivity of the filter are enhanced using the cascaded structure with Cg = 0.2 mm. </a:t>
            </a:r>
          </a:p>
          <a:p>
            <a:pPr algn="just">
              <a:lnSpc>
                <a:spcPts val="4478"/>
              </a:lnSpc>
            </a:pPr>
          </a:p>
          <a:p>
            <a:pPr algn="just" marL="690583" indent="-345292" lvl="1">
              <a:lnSpc>
                <a:spcPts val="4478"/>
              </a:lnSpc>
              <a:buFont typeface="Arial"/>
              <a:buChar char="•"/>
            </a:pPr>
            <a:r>
              <a:rPr lang="en-US" sz="3198">
                <a:solidFill>
                  <a:srgbClr val="000000"/>
                </a:solidFill>
                <a:latin typeface="Canva Sans"/>
                <a:ea typeface="Canva Sans"/>
                <a:cs typeface="Canva Sans"/>
                <a:sym typeface="Canva Sans"/>
              </a:rPr>
              <a:t>It shifts the first transmission zero from 3.1 to 3.5 GHz on further increase in the coupling gap</a:t>
            </a:r>
          </a:p>
          <a:p>
            <a:pPr algn="just">
              <a:lnSpc>
                <a:spcPts val="4478"/>
              </a:lnSpc>
            </a:pPr>
          </a:p>
          <a:p>
            <a:pPr algn="just">
              <a:lnSpc>
                <a:spcPts val="4478"/>
              </a:lnSpc>
            </a:pPr>
          </a:p>
        </p:txBody>
      </p:sp>
      <p:sp>
        <p:nvSpPr>
          <p:cNvPr name="TextBox 4" id="4"/>
          <p:cNvSpPr txBox="true"/>
          <p:nvPr/>
        </p:nvSpPr>
        <p:spPr>
          <a:xfrm rot="0">
            <a:off x="16980560" y="9344025"/>
            <a:ext cx="1028700" cy="580390"/>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a:ea typeface="Canva Sans"/>
                <a:cs typeface="Canva Sans"/>
                <a:sym typeface="Canva Sans"/>
              </a:rPr>
              <a:t>27</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6664043">
            <a:off x="-4052117" y="-737535"/>
            <a:ext cx="11511802" cy="11511802"/>
          </a:xfrm>
          <a:custGeom>
            <a:avLst/>
            <a:gdLst/>
            <a:ahLst/>
            <a:cxnLst/>
            <a:rect r="r" b="b" t="t" l="l"/>
            <a:pathLst>
              <a:path h="11511802" w="11511802">
                <a:moveTo>
                  <a:pt x="0" y="0"/>
                </a:moveTo>
                <a:lnTo>
                  <a:pt x="11511802" y="0"/>
                </a:lnTo>
                <a:lnTo>
                  <a:pt x="11511802" y="11511802"/>
                </a:lnTo>
                <a:lnTo>
                  <a:pt x="0" y="11511802"/>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703784" y="1745400"/>
            <a:ext cx="15236753" cy="5379945"/>
          </a:xfrm>
          <a:custGeom>
            <a:avLst/>
            <a:gdLst/>
            <a:ahLst/>
            <a:cxnLst/>
            <a:rect r="r" b="b" t="t" l="l"/>
            <a:pathLst>
              <a:path h="5379945" w="15236753">
                <a:moveTo>
                  <a:pt x="0" y="0"/>
                </a:moveTo>
                <a:lnTo>
                  <a:pt x="15236753" y="0"/>
                </a:lnTo>
                <a:lnTo>
                  <a:pt x="15236753" y="5379946"/>
                </a:lnTo>
                <a:lnTo>
                  <a:pt x="0" y="5379946"/>
                </a:lnTo>
                <a:lnTo>
                  <a:pt x="0" y="0"/>
                </a:lnTo>
                <a:close/>
              </a:path>
            </a:pathLst>
          </a:custGeom>
          <a:blipFill>
            <a:blip r:embed="rId4"/>
            <a:stretch>
              <a:fillRect l="-489" t="-946" r="0" b="-946"/>
            </a:stretch>
          </a:blipFill>
        </p:spPr>
      </p:sp>
      <p:sp>
        <p:nvSpPr>
          <p:cNvPr name="TextBox 4" id="4"/>
          <p:cNvSpPr txBox="true"/>
          <p:nvPr/>
        </p:nvSpPr>
        <p:spPr>
          <a:xfrm rot="0">
            <a:off x="16940537" y="9191625"/>
            <a:ext cx="1028700" cy="580390"/>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a:ea typeface="Canva Sans"/>
                <a:cs typeface="Canva Sans"/>
                <a:sym typeface="Canva Sans"/>
              </a:rPr>
              <a:t>28</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411135" y="1028700"/>
            <a:ext cx="17306615" cy="5775608"/>
          </a:xfrm>
          <a:custGeom>
            <a:avLst/>
            <a:gdLst/>
            <a:ahLst/>
            <a:cxnLst/>
            <a:rect r="r" b="b" t="t" l="l"/>
            <a:pathLst>
              <a:path h="5775608" w="17306615">
                <a:moveTo>
                  <a:pt x="0" y="0"/>
                </a:moveTo>
                <a:lnTo>
                  <a:pt x="17306615" y="0"/>
                </a:lnTo>
                <a:lnTo>
                  <a:pt x="17306615" y="5775608"/>
                </a:lnTo>
                <a:lnTo>
                  <a:pt x="0" y="5775608"/>
                </a:lnTo>
                <a:lnTo>
                  <a:pt x="0" y="0"/>
                </a:lnTo>
                <a:close/>
              </a:path>
            </a:pathLst>
          </a:custGeom>
          <a:blipFill>
            <a:blip r:embed="rId2"/>
            <a:stretch>
              <a:fillRect l="-845" t="0" r="-845" b="-699"/>
            </a:stretch>
          </a:blipFill>
        </p:spPr>
      </p:sp>
      <p:sp>
        <p:nvSpPr>
          <p:cNvPr name="TextBox 3" id="3"/>
          <p:cNvSpPr txBox="true"/>
          <p:nvPr/>
        </p:nvSpPr>
        <p:spPr>
          <a:xfrm rot="0">
            <a:off x="1028700" y="7007460"/>
            <a:ext cx="16689050" cy="1099819"/>
          </a:xfrm>
          <a:prstGeom prst="rect">
            <a:avLst/>
          </a:prstGeom>
        </p:spPr>
        <p:txBody>
          <a:bodyPr anchor="t" rtlCol="false" tIns="0" lIns="0" bIns="0" rIns="0">
            <a:spAutoFit/>
          </a:bodyPr>
          <a:lstStyle/>
          <a:p>
            <a:pPr algn="ctr">
              <a:lnSpc>
                <a:spcPts val="4480"/>
              </a:lnSpc>
            </a:pPr>
            <a:r>
              <a:rPr lang="en-US" sz="3200">
                <a:solidFill>
                  <a:srgbClr val="000000"/>
                </a:solidFill>
                <a:latin typeface="Canva Sans"/>
                <a:ea typeface="Canva Sans"/>
                <a:cs typeface="Canva Sans"/>
                <a:sym typeface="Canva Sans"/>
              </a:rPr>
              <a:t>Frequency response of cascaded DSR structure for the variation in Cg</a:t>
            </a:r>
          </a:p>
          <a:p>
            <a:pPr algn="ctr">
              <a:lnSpc>
                <a:spcPts val="4480"/>
              </a:lnSpc>
            </a:pPr>
          </a:p>
        </p:txBody>
      </p:sp>
      <p:sp>
        <p:nvSpPr>
          <p:cNvPr name="TextBox 4" id="4"/>
          <p:cNvSpPr txBox="true"/>
          <p:nvPr/>
        </p:nvSpPr>
        <p:spPr>
          <a:xfrm rot="0">
            <a:off x="401610" y="8297779"/>
            <a:ext cx="17259300" cy="1180465"/>
          </a:xfrm>
          <a:prstGeom prst="rect">
            <a:avLst/>
          </a:prstGeom>
        </p:spPr>
        <p:txBody>
          <a:bodyPr anchor="t" rtlCol="false" tIns="0" lIns="0" bIns="0" rIns="0">
            <a:spAutoFit/>
          </a:bodyPr>
          <a:lstStyle/>
          <a:p>
            <a:pPr algn="l" marL="734059" indent="-367030" lvl="1">
              <a:lnSpc>
                <a:spcPts val="4759"/>
              </a:lnSpc>
              <a:buFont typeface="Arial"/>
              <a:buChar char="•"/>
            </a:pPr>
            <a:r>
              <a:rPr lang="en-US" sz="3399">
                <a:solidFill>
                  <a:srgbClr val="000000"/>
                </a:solidFill>
                <a:latin typeface="Canva Sans"/>
                <a:ea typeface="Canva Sans"/>
                <a:cs typeface="Canva Sans"/>
                <a:sym typeface="Canva Sans"/>
              </a:rPr>
              <a:t> Shift in first transmission zero from 3.1to 3.5 GHz on further increase from cg=0.2(red curve) to cg=0.6 (orange curve)</a:t>
            </a:r>
          </a:p>
        </p:txBody>
      </p:sp>
      <p:sp>
        <p:nvSpPr>
          <p:cNvPr name="TextBox 5" id="5"/>
          <p:cNvSpPr txBox="true"/>
          <p:nvPr/>
        </p:nvSpPr>
        <p:spPr>
          <a:xfrm rot="0">
            <a:off x="17092937" y="9344025"/>
            <a:ext cx="1028700" cy="580390"/>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a:ea typeface="Canva Sans"/>
                <a:cs typeface="Canva Sans"/>
                <a:sym typeface="Canva Sans"/>
              </a:rPr>
              <a:t>29</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2085749">
            <a:off x="-10655213" y="-4655169"/>
            <a:ext cx="14345355" cy="14345355"/>
          </a:xfrm>
          <a:custGeom>
            <a:avLst/>
            <a:gdLst/>
            <a:ahLst/>
            <a:cxnLst/>
            <a:rect r="r" b="b" t="t" l="l"/>
            <a:pathLst>
              <a:path h="14345355" w="14345355">
                <a:moveTo>
                  <a:pt x="0" y="0"/>
                </a:moveTo>
                <a:lnTo>
                  <a:pt x="14345355" y="0"/>
                </a:lnTo>
                <a:lnTo>
                  <a:pt x="14345355" y="14345355"/>
                </a:lnTo>
                <a:lnTo>
                  <a:pt x="0" y="14345355"/>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028700" y="757300"/>
            <a:ext cx="15613566" cy="2380615"/>
          </a:xfrm>
          <a:prstGeom prst="rect">
            <a:avLst/>
          </a:prstGeom>
        </p:spPr>
        <p:txBody>
          <a:bodyPr anchor="t" rtlCol="false" tIns="0" lIns="0" bIns="0" rIns="0">
            <a:spAutoFit/>
          </a:bodyPr>
          <a:lstStyle/>
          <a:p>
            <a:pPr algn="l">
              <a:lnSpc>
                <a:spcPts val="4759"/>
              </a:lnSpc>
            </a:pPr>
            <a:r>
              <a:rPr lang="en-US" sz="3399" b="true">
                <a:solidFill>
                  <a:srgbClr val="000000"/>
                </a:solidFill>
                <a:latin typeface="Open Sauce Bold"/>
                <a:ea typeface="Open Sauce Bold"/>
                <a:cs typeface="Open Sauce Bold"/>
                <a:sym typeface="Open Sauce Bold"/>
              </a:rPr>
              <a:t>For our project , we  simulated  four type of filters for Gigahertz and Terahertz frequencies.</a:t>
            </a:r>
          </a:p>
          <a:p>
            <a:pPr algn="l">
              <a:lnSpc>
                <a:spcPts val="4759"/>
              </a:lnSpc>
            </a:pPr>
          </a:p>
          <a:p>
            <a:pPr algn="l">
              <a:lnSpc>
                <a:spcPts val="4759"/>
              </a:lnSpc>
            </a:pPr>
          </a:p>
        </p:txBody>
      </p:sp>
      <p:sp>
        <p:nvSpPr>
          <p:cNvPr name="TextBox 4" id="4"/>
          <p:cNvSpPr txBox="true"/>
          <p:nvPr/>
        </p:nvSpPr>
        <p:spPr>
          <a:xfrm rot="0">
            <a:off x="1510465" y="2460358"/>
            <a:ext cx="14650036" cy="7066027"/>
          </a:xfrm>
          <a:prstGeom prst="rect">
            <a:avLst/>
          </a:prstGeom>
        </p:spPr>
        <p:txBody>
          <a:bodyPr anchor="t" rtlCol="false" tIns="0" lIns="0" bIns="0" rIns="0">
            <a:spAutoFit/>
          </a:bodyPr>
          <a:lstStyle/>
          <a:p>
            <a:pPr algn="l" marL="734055" indent="-367027" lvl="1">
              <a:lnSpc>
                <a:spcPts val="4691"/>
              </a:lnSpc>
              <a:buFont typeface="Arial"/>
              <a:buChar char="•"/>
            </a:pPr>
            <a:r>
              <a:rPr lang="en-US" b="true" sz="3399">
                <a:solidFill>
                  <a:srgbClr val="004AAD"/>
                </a:solidFill>
                <a:latin typeface="Open Sauce Bold"/>
                <a:ea typeface="Open Sauce Bold"/>
                <a:cs typeface="Open Sauce Bold"/>
                <a:sym typeface="Open Sauce Bold"/>
              </a:rPr>
              <a:t>Capacitively-Coupled Resonators for Terahertz Planar-Goubau-Line Filters </a:t>
            </a:r>
          </a:p>
          <a:p>
            <a:pPr algn="l">
              <a:lnSpc>
                <a:spcPts val="4691"/>
              </a:lnSpc>
            </a:pPr>
          </a:p>
          <a:p>
            <a:pPr algn="l" marL="734055" indent="-367027" lvl="1">
              <a:lnSpc>
                <a:spcPts val="4691"/>
              </a:lnSpc>
              <a:buFont typeface="Arial"/>
              <a:buChar char="•"/>
            </a:pPr>
            <a:r>
              <a:rPr lang="en-US" b="true" sz="3399">
                <a:solidFill>
                  <a:srgbClr val="004AAD"/>
                </a:solidFill>
                <a:latin typeface="Open Sauce Bold"/>
                <a:ea typeface="Open Sauce Bold"/>
                <a:cs typeface="Open Sauce Bold"/>
                <a:sym typeface="Open Sauce Bold"/>
              </a:rPr>
              <a:t>Dual split resonator lowpass filter with ultrawide stopband and sharp roll-off Rate.</a:t>
            </a:r>
          </a:p>
          <a:p>
            <a:pPr algn="l">
              <a:lnSpc>
                <a:spcPts val="4691"/>
              </a:lnSpc>
            </a:pPr>
          </a:p>
          <a:p>
            <a:pPr algn="l" marL="734055" indent="-367027" lvl="1">
              <a:lnSpc>
                <a:spcPts val="4691"/>
              </a:lnSpc>
              <a:buFont typeface="Arial"/>
              <a:buChar char="•"/>
            </a:pPr>
            <a:r>
              <a:rPr lang="en-US" b="true" sz="3399">
                <a:solidFill>
                  <a:srgbClr val="004AAD"/>
                </a:solidFill>
                <a:latin typeface="Open Sauce Bold"/>
                <a:ea typeface="Open Sauce Bold"/>
                <a:cs typeface="Open Sauce Bold"/>
                <a:sym typeface="Open Sauce Bold"/>
              </a:rPr>
              <a:t>Improved Frequency Response of Microstrip Lowpass Filter Using Defected Ground Structures.</a:t>
            </a:r>
          </a:p>
          <a:p>
            <a:pPr algn="l">
              <a:lnSpc>
                <a:spcPts val="4691"/>
              </a:lnSpc>
            </a:pPr>
          </a:p>
          <a:p>
            <a:pPr algn="l" marL="734055" indent="-367027" lvl="1">
              <a:lnSpc>
                <a:spcPts val="4691"/>
              </a:lnSpc>
              <a:buFont typeface="Arial"/>
              <a:buChar char="•"/>
            </a:pPr>
            <a:r>
              <a:rPr lang="en-US" b="true" sz="3399">
                <a:solidFill>
                  <a:srgbClr val="004AAD"/>
                </a:solidFill>
                <a:latin typeface="Open Sauce Bold"/>
                <a:ea typeface="Open Sauce Bold"/>
                <a:cs typeface="Open Sauce Bold"/>
                <a:sym typeface="Open Sauce Bold"/>
              </a:rPr>
              <a:t>Design of THz low pass filter using split-ring resonator</a:t>
            </a:r>
          </a:p>
          <a:p>
            <a:pPr algn="l">
              <a:lnSpc>
                <a:spcPts val="4691"/>
              </a:lnSpc>
            </a:pPr>
          </a:p>
          <a:p>
            <a:pPr algn="l">
              <a:lnSpc>
                <a:spcPts val="4691"/>
              </a:lnSpc>
            </a:pPr>
          </a:p>
        </p:txBody>
      </p:sp>
      <p:sp>
        <p:nvSpPr>
          <p:cNvPr name="TextBox 5" id="5"/>
          <p:cNvSpPr txBox="true"/>
          <p:nvPr/>
        </p:nvSpPr>
        <p:spPr>
          <a:xfrm rot="0">
            <a:off x="17635540" y="9344025"/>
            <a:ext cx="250478" cy="580390"/>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a:ea typeface="Canva Sans"/>
                <a:cs typeface="Canva Sans"/>
                <a:sym typeface="Canva Sans"/>
              </a:rPr>
              <a:t>3</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799293">
            <a:off x="-5641852" y="-2363845"/>
            <a:ext cx="8676306" cy="13931153"/>
          </a:xfrm>
          <a:custGeom>
            <a:avLst/>
            <a:gdLst/>
            <a:ahLst/>
            <a:cxnLst/>
            <a:rect r="r" b="b" t="t" l="l"/>
            <a:pathLst>
              <a:path h="13931153" w="8676306">
                <a:moveTo>
                  <a:pt x="0" y="0"/>
                </a:moveTo>
                <a:lnTo>
                  <a:pt x="8676306" y="0"/>
                </a:lnTo>
                <a:lnTo>
                  <a:pt x="8676306" y="13931153"/>
                </a:lnTo>
                <a:lnTo>
                  <a:pt x="0" y="13931153"/>
                </a:lnTo>
                <a:lnTo>
                  <a:pt x="0" y="0"/>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7167852">
            <a:off x="11449145" y="287812"/>
            <a:ext cx="15908676" cy="15908676"/>
          </a:xfrm>
          <a:custGeom>
            <a:avLst/>
            <a:gdLst/>
            <a:ahLst/>
            <a:cxnLst/>
            <a:rect r="r" b="b" t="t" l="l"/>
            <a:pathLst>
              <a:path h="15908676" w="15908676">
                <a:moveTo>
                  <a:pt x="0" y="0"/>
                </a:moveTo>
                <a:lnTo>
                  <a:pt x="15908676" y="0"/>
                </a:lnTo>
                <a:lnTo>
                  <a:pt x="15908676" y="15908675"/>
                </a:lnTo>
                <a:lnTo>
                  <a:pt x="0" y="15908675"/>
                </a:lnTo>
                <a:lnTo>
                  <a:pt x="0" y="0"/>
                </a:lnTo>
                <a:close/>
              </a:path>
            </a:pathLst>
          </a:custGeom>
          <a:blipFill>
            <a:blip r:embed="rId4">
              <a:alphaModFix amt="40000"/>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3977318" y="489620"/>
            <a:ext cx="9719241" cy="8130519"/>
          </a:xfrm>
          <a:custGeom>
            <a:avLst/>
            <a:gdLst/>
            <a:ahLst/>
            <a:cxnLst/>
            <a:rect r="r" b="b" t="t" l="l"/>
            <a:pathLst>
              <a:path h="8130519" w="9719241">
                <a:moveTo>
                  <a:pt x="0" y="0"/>
                </a:moveTo>
                <a:lnTo>
                  <a:pt x="9719242" y="0"/>
                </a:lnTo>
                <a:lnTo>
                  <a:pt x="9719242" y="8130519"/>
                </a:lnTo>
                <a:lnTo>
                  <a:pt x="0" y="8130519"/>
                </a:lnTo>
                <a:lnTo>
                  <a:pt x="0" y="0"/>
                </a:lnTo>
                <a:close/>
              </a:path>
            </a:pathLst>
          </a:custGeom>
          <a:blipFill>
            <a:blip r:embed="rId6"/>
            <a:stretch>
              <a:fillRect l="0" t="0" r="0" b="0"/>
            </a:stretch>
          </a:blipFill>
        </p:spPr>
      </p:sp>
      <p:sp>
        <p:nvSpPr>
          <p:cNvPr name="TextBox 5" id="5"/>
          <p:cNvSpPr txBox="true"/>
          <p:nvPr/>
        </p:nvSpPr>
        <p:spPr>
          <a:xfrm rot="0">
            <a:off x="2106782" y="8662273"/>
            <a:ext cx="13348299" cy="1624727"/>
          </a:xfrm>
          <a:prstGeom prst="rect">
            <a:avLst/>
          </a:prstGeom>
        </p:spPr>
        <p:txBody>
          <a:bodyPr anchor="t" rtlCol="false" tIns="0" lIns="0" bIns="0" rIns="0">
            <a:spAutoFit/>
          </a:bodyPr>
          <a:lstStyle/>
          <a:p>
            <a:pPr algn="ctr">
              <a:lnSpc>
                <a:spcPts val="4397"/>
              </a:lnSpc>
            </a:pPr>
            <a:r>
              <a:rPr lang="en-US" sz="3141">
                <a:solidFill>
                  <a:srgbClr val="000000"/>
                </a:solidFill>
                <a:latin typeface="Canva Sans"/>
                <a:ea typeface="Canva Sans"/>
                <a:cs typeface="Canva Sans"/>
                <a:sym typeface="Canva Sans"/>
              </a:rPr>
              <a:t>Parallel Cascaded DSR1 and DSR2 in the simulation</a:t>
            </a:r>
          </a:p>
          <a:p>
            <a:pPr algn="ctr">
              <a:lnSpc>
                <a:spcPts val="4397"/>
              </a:lnSpc>
            </a:pPr>
          </a:p>
          <a:p>
            <a:pPr algn="ctr">
              <a:lnSpc>
                <a:spcPts val="4397"/>
              </a:lnSpc>
            </a:pPr>
          </a:p>
        </p:txBody>
      </p:sp>
      <p:sp>
        <p:nvSpPr>
          <p:cNvPr name="TextBox 6" id="6"/>
          <p:cNvSpPr txBox="true"/>
          <p:nvPr/>
        </p:nvSpPr>
        <p:spPr>
          <a:xfrm rot="0">
            <a:off x="16967310" y="9179679"/>
            <a:ext cx="1028700" cy="580390"/>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a:ea typeface="Canva Sans"/>
                <a:cs typeface="Canva Sans"/>
                <a:sym typeface="Canva Sans"/>
              </a:rPr>
              <a:t>30</a:t>
            </a: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32763" y="1792959"/>
            <a:ext cx="16230600" cy="5811596"/>
          </a:xfrm>
          <a:custGeom>
            <a:avLst/>
            <a:gdLst/>
            <a:ahLst/>
            <a:cxnLst/>
            <a:rect r="r" b="b" t="t" l="l"/>
            <a:pathLst>
              <a:path h="5811596" w="16230600">
                <a:moveTo>
                  <a:pt x="0" y="0"/>
                </a:moveTo>
                <a:lnTo>
                  <a:pt x="16230600" y="0"/>
                </a:lnTo>
                <a:lnTo>
                  <a:pt x="16230600" y="5811596"/>
                </a:lnTo>
                <a:lnTo>
                  <a:pt x="0" y="5811596"/>
                </a:lnTo>
                <a:lnTo>
                  <a:pt x="0" y="0"/>
                </a:lnTo>
                <a:close/>
              </a:path>
            </a:pathLst>
          </a:custGeom>
          <a:blipFill>
            <a:blip r:embed="rId2"/>
            <a:stretch>
              <a:fillRect l="-246" t="0" r="-246" b="-916"/>
            </a:stretch>
          </a:blipFill>
        </p:spPr>
      </p:sp>
      <p:sp>
        <p:nvSpPr>
          <p:cNvPr name="TextBox 3" id="3"/>
          <p:cNvSpPr txBox="true"/>
          <p:nvPr/>
        </p:nvSpPr>
        <p:spPr>
          <a:xfrm rot="0">
            <a:off x="1028700" y="8398828"/>
            <a:ext cx="15638726" cy="1661794"/>
          </a:xfrm>
          <a:prstGeom prst="rect">
            <a:avLst/>
          </a:prstGeom>
        </p:spPr>
        <p:txBody>
          <a:bodyPr anchor="t" rtlCol="false" tIns="0" lIns="0" bIns="0" rIns="0">
            <a:spAutoFit/>
          </a:bodyPr>
          <a:lstStyle/>
          <a:p>
            <a:pPr algn="ctr">
              <a:lnSpc>
                <a:spcPts val="4480"/>
              </a:lnSpc>
            </a:pPr>
            <a:r>
              <a:rPr lang="en-US" sz="3200">
                <a:solidFill>
                  <a:srgbClr val="000000"/>
                </a:solidFill>
                <a:latin typeface="Canva Sans"/>
                <a:ea typeface="Canva Sans"/>
                <a:cs typeface="Canva Sans"/>
                <a:sym typeface="Canva Sans"/>
              </a:rPr>
              <a:t>Simulation results of Parallel Cascaded DSR1 and DSR2</a:t>
            </a:r>
          </a:p>
          <a:p>
            <a:pPr algn="ctr">
              <a:lnSpc>
                <a:spcPts val="4480"/>
              </a:lnSpc>
            </a:pPr>
          </a:p>
          <a:p>
            <a:pPr algn="ctr">
              <a:lnSpc>
                <a:spcPts val="4480"/>
              </a:lnSpc>
            </a:pPr>
          </a:p>
        </p:txBody>
      </p:sp>
      <p:sp>
        <p:nvSpPr>
          <p:cNvPr name="TextBox 4" id="4"/>
          <p:cNvSpPr txBox="true"/>
          <p:nvPr/>
        </p:nvSpPr>
        <p:spPr>
          <a:xfrm rot="0">
            <a:off x="16744950" y="8934767"/>
            <a:ext cx="1028700" cy="580390"/>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a:ea typeface="Canva Sans"/>
                <a:cs typeface="Canva Sans"/>
                <a:sym typeface="Canva Sans"/>
              </a:rPr>
              <a:t>31</a:t>
            </a: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6664043">
            <a:off x="-7670603" y="-612401"/>
            <a:ext cx="11511802" cy="11511802"/>
          </a:xfrm>
          <a:custGeom>
            <a:avLst/>
            <a:gdLst/>
            <a:ahLst/>
            <a:cxnLst/>
            <a:rect r="r" b="b" t="t" l="l"/>
            <a:pathLst>
              <a:path h="11511802" w="11511802">
                <a:moveTo>
                  <a:pt x="0" y="0"/>
                </a:moveTo>
                <a:lnTo>
                  <a:pt x="11511802" y="0"/>
                </a:lnTo>
                <a:lnTo>
                  <a:pt x="11511802" y="11511802"/>
                </a:lnTo>
                <a:lnTo>
                  <a:pt x="0" y="11511802"/>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2190694" y="5143500"/>
            <a:ext cx="6097306" cy="5169455"/>
          </a:xfrm>
          <a:custGeom>
            <a:avLst/>
            <a:gdLst/>
            <a:ahLst/>
            <a:cxnLst/>
            <a:rect r="r" b="b" t="t" l="l"/>
            <a:pathLst>
              <a:path h="5169455" w="6097306">
                <a:moveTo>
                  <a:pt x="0" y="0"/>
                </a:moveTo>
                <a:lnTo>
                  <a:pt x="6097306" y="0"/>
                </a:lnTo>
                <a:lnTo>
                  <a:pt x="6097306" y="5169455"/>
                </a:lnTo>
                <a:lnTo>
                  <a:pt x="0" y="5169455"/>
                </a:lnTo>
                <a:lnTo>
                  <a:pt x="0" y="0"/>
                </a:lnTo>
                <a:close/>
              </a:path>
            </a:pathLst>
          </a:custGeom>
          <a:blipFill>
            <a:blip r:embed="rId4"/>
            <a:stretch>
              <a:fillRect l="0" t="0" r="0" b="0"/>
            </a:stretch>
          </a:blipFill>
        </p:spPr>
      </p:sp>
      <p:sp>
        <p:nvSpPr>
          <p:cNvPr name="Freeform 4" id="4"/>
          <p:cNvSpPr/>
          <p:nvPr/>
        </p:nvSpPr>
        <p:spPr>
          <a:xfrm flipH="true" flipV="false" rot="-2914426">
            <a:off x="13978427" y="-5886993"/>
            <a:ext cx="8063091" cy="6553094"/>
          </a:xfrm>
          <a:custGeom>
            <a:avLst/>
            <a:gdLst/>
            <a:ahLst/>
            <a:cxnLst/>
            <a:rect r="r" b="b" t="t" l="l"/>
            <a:pathLst>
              <a:path h="6553094" w="8063091">
                <a:moveTo>
                  <a:pt x="8063092" y="0"/>
                </a:moveTo>
                <a:lnTo>
                  <a:pt x="0" y="0"/>
                </a:lnTo>
                <a:lnTo>
                  <a:pt x="0" y="6553094"/>
                </a:lnTo>
                <a:lnTo>
                  <a:pt x="8063092" y="6553094"/>
                </a:lnTo>
                <a:lnTo>
                  <a:pt x="8063092" y="0"/>
                </a:lnTo>
                <a:close/>
              </a:path>
            </a:pathLst>
          </a:custGeom>
          <a:blipFill>
            <a:blip r:embed="rId5">
              <a:alphaModFix amt="50000"/>
              <a:extLst>
                <a:ext uri="{96DAC541-7B7A-43D3-8B79-37D633B846F1}">
                  <asvg:svgBlip xmlns:asvg="http://schemas.microsoft.com/office/drawing/2016/SVG/main" r:embed="rId6"/>
                </a:ext>
              </a:extLst>
            </a:blip>
            <a:stretch>
              <a:fillRect l="0" t="0" r="0" b="0"/>
            </a:stretch>
          </a:blipFill>
        </p:spPr>
      </p:sp>
      <p:sp>
        <p:nvSpPr>
          <p:cNvPr name="TextBox 5" id="5"/>
          <p:cNvSpPr txBox="true"/>
          <p:nvPr/>
        </p:nvSpPr>
        <p:spPr>
          <a:xfrm rot="0">
            <a:off x="9525" y="727436"/>
            <a:ext cx="18009973" cy="6606794"/>
          </a:xfrm>
          <a:prstGeom prst="rect">
            <a:avLst/>
          </a:prstGeom>
        </p:spPr>
        <p:txBody>
          <a:bodyPr anchor="t" rtlCol="false" tIns="0" lIns="0" bIns="0" rIns="0">
            <a:spAutoFit/>
          </a:bodyPr>
          <a:lstStyle/>
          <a:p>
            <a:pPr algn="just" marL="677927" indent="-338963" lvl="1">
              <a:lnSpc>
                <a:spcPts val="4396"/>
              </a:lnSpc>
              <a:buFont typeface="Arial"/>
              <a:buChar char="•"/>
            </a:pPr>
            <a:r>
              <a:rPr lang="en-US" sz="3140">
                <a:solidFill>
                  <a:srgbClr val="000000"/>
                </a:solidFill>
                <a:latin typeface="Canva Sans"/>
                <a:ea typeface="Canva Sans"/>
                <a:cs typeface="Canva Sans"/>
                <a:sym typeface="Canva Sans"/>
              </a:rPr>
              <a:t>The horizontal stub length (a4) and center patch width (a5) of DSR-1 are varied for and observed the frequency response.</a:t>
            </a:r>
          </a:p>
          <a:p>
            <a:pPr algn="just">
              <a:lnSpc>
                <a:spcPts val="4396"/>
              </a:lnSpc>
            </a:pPr>
          </a:p>
          <a:p>
            <a:pPr algn="just" marL="677927" indent="-338963" lvl="1">
              <a:lnSpc>
                <a:spcPts val="4396"/>
              </a:lnSpc>
              <a:buFont typeface="Arial"/>
              <a:buChar char="•"/>
            </a:pPr>
            <a:r>
              <a:rPr lang="en-US" sz="3140">
                <a:solidFill>
                  <a:srgbClr val="000000"/>
                </a:solidFill>
                <a:latin typeface="Canva Sans"/>
                <a:ea typeface="Canva Sans"/>
                <a:cs typeface="Canva Sans"/>
                <a:sym typeface="Canva Sans"/>
              </a:rPr>
              <a:t>The cut-off frequency of the proposed structure deviates from changing the stub length and a slight variation in the position of the transmission zero is observed.</a:t>
            </a:r>
          </a:p>
          <a:p>
            <a:pPr algn="just">
              <a:lnSpc>
                <a:spcPts val="4396"/>
              </a:lnSpc>
            </a:pPr>
          </a:p>
          <a:p>
            <a:pPr algn="just" marL="677927" indent="-338963" lvl="1">
              <a:lnSpc>
                <a:spcPts val="4396"/>
              </a:lnSpc>
              <a:buFont typeface="Arial"/>
              <a:buChar char="•"/>
            </a:pPr>
            <a:r>
              <a:rPr lang="en-US" sz="3140">
                <a:solidFill>
                  <a:srgbClr val="000000"/>
                </a:solidFill>
                <a:latin typeface="Canva Sans"/>
                <a:ea typeface="Canva Sans"/>
                <a:cs typeface="Canva Sans"/>
                <a:sym typeface="Canva Sans"/>
              </a:rPr>
              <a:t>The </a:t>
            </a:r>
            <a:r>
              <a:rPr lang="en-US" sz="3140">
                <a:solidFill>
                  <a:srgbClr val="000000"/>
                </a:solidFill>
                <a:latin typeface="Canva Sans"/>
                <a:ea typeface="Canva Sans"/>
                <a:cs typeface="Canva Sans"/>
                <a:sym typeface="Canva Sans"/>
              </a:rPr>
              <a:t>stopband width shifts towards the lower frequencies. </a:t>
            </a:r>
          </a:p>
          <a:p>
            <a:pPr algn="just">
              <a:lnSpc>
                <a:spcPts val="4396"/>
              </a:lnSpc>
            </a:pPr>
          </a:p>
          <a:p>
            <a:pPr algn="just" marL="677927" indent="-338963" lvl="1">
              <a:lnSpc>
                <a:spcPts val="4396"/>
              </a:lnSpc>
              <a:buFont typeface="Arial"/>
              <a:buChar char="•"/>
            </a:pPr>
            <a:r>
              <a:rPr lang="en-US" sz="3140">
                <a:solidFill>
                  <a:srgbClr val="000000"/>
                </a:solidFill>
                <a:latin typeface="Canva Sans"/>
                <a:ea typeface="Canva Sans"/>
                <a:cs typeface="Canva Sans"/>
                <a:sym typeface="Canva Sans"/>
              </a:rPr>
              <a:t>Hence stub length is taken as 3 mm which is a compromise</a:t>
            </a:r>
          </a:p>
          <a:p>
            <a:pPr algn="just">
              <a:lnSpc>
                <a:spcPts val="4396"/>
              </a:lnSpc>
            </a:pPr>
            <a:r>
              <a:rPr lang="en-US" sz="3140">
                <a:solidFill>
                  <a:srgbClr val="000000"/>
                </a:solidFill>
                <a:latin typeface="Canva Sans"/>
                <a:ea typeface="Canva Sans"/>
                <a:cs typeface="Canva Sans"/>
                <a:sym typeface="Canva Sans"/>
              </a:rPr>
              <a:t>       between stopband width and suppression level and we </a:t>
            </a:r>
          </a:p>
          <a:p>
            <a:pPr algn="just">
              <a:lnSpc>
                <a:spcPts val="4396"/>
              </a:lnSpc>
            </a:pPr>
            <a:r>
              <a:rPr lang="en-US" sz="3140">
                <a:solidFill>
                  <a:srgbClr val="000000"/>
                </a:solidFill>
                <a:latin typeface="Canva Sans"/>
                <a:ea typeface="Canva Sans"/>
                <a:cs typeface="Canva Sans"/>
                <a:sym typeface="Canva Sans"/>
              </a:rPr>
              <a:t>       </a:t>
            </a:r>
            <a:r>
              <a:rPr lang="en-US" sz="3140">
                <a:solidFill>
                  <a:srgbClr val="000000"/>
                </a:solidFill>
                <a:latin typeface="Canva Sans"/>
                <a:ea typeface="Canva Sans"/>
                <a:cs typeface="Canva Sans"/>
                <a:sym typeface="Canva Sans"/>
              </a:rPr>
              <a:t>observed the results.</a:t>
            </a:r>
          </a:p>
          <a:p>
            <a:pPr algn="just">
              <a:lnSpc>
                <a:spcPts val="4396"/>
              </a:lnSpc>
            </a:pPr>
          </a:p>
        </p:txBody>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66120" y="1236958"/>
            <a:ext cx="18021880" cy="6307658"/>
          </a:xfrm>
          <a:custGeom>
            <a:avLst/>
            <a:gdLst/>
            <a:ahLst/>
            <a:cxnLst/>
            <a:rect r="r" b="b" t="t" l="l"/>
            <a:pathLst>
              <a:path h="6307658" w="18021880">
                <a:moveTo>
                  <a:pt x="0" y="0"/>
                </a:moveTo>
                <a:lnTo>
                  <a:pt x="18021880" y="0"/>
                </a:lnTo>
                <a:lnTo>
                  <a:pt x="18021880" y="6307658"/>
                </a:lnTo>
                <a:lnTo>
                  <a:pt x="0" y="6307658"/>
                </a:lnTo>
                <a:lnTo>
                  <a:pt x="0" y="0"/>
                </a:lnTo>
                <a:close/>
              </a:path>
            </a:pathLst>
          </a:custGeom>
          <a:blipFill>
            <a:blip r:embed="rId2"/>
            <a:stretch>
              <a:fillRect l="0" t="0" r="0" b="0"/>
            </a:stretch>
          </a:blipFill>
        </p:spPr>
      </p:sp>
      <p:sp>
        <p:nvSpPr>
          <p:cNvPr name="TextBox 3" id="3"/>
          <p:cNvSpPr txBox="true"/>
          <p:nvPr/>
        </p:nvSpPr>
        <p:spPr>
          <a:xfrm rot="0">
            <a:off x="799475" y="7781388"/>
            <a:ext cx="16689050" cy="2223769"/>
          </a:xfrm>
          <a:prstGeom prst="rect">
            <a:avLst/>
          </a:prstGeom>
        </p:spPr>
        <p:txBody>
          <a:bodyPr anchor="t" rtlCol="false" tIns="0" lIns="0" bIns="0" rIns="0">
            <a:spAutoFit/>
          </a:bodyPr>
          <a:lstStyle/>
          <a:p>
            <a:pPr algn="ctr">
              <a:lnSpc>
                <a:spcPts val="4480"/>
              </a:lnSpc>
            </a:pPr>
            <a:r>
              <a:rPr lang="en-US" sz="3200">
                <a:solidFill>
                  <a:srgbClr val="000000"/>
                </a:solidFill>
                <a:latin typeface="Canva Sans"/>
                <a:ea typeface="Canva Sans"/>
                <a:cs typeface="Canva Sans"/>
                <a:sym typeface="Canva Sans"/>
              </a:rPr>
              <a:t>Frequency response of cascaded DSR structure for the variation in a4 </a:t>
            </a:r>
          </a:p>
          <a:p>
            <a:pPr algn="just" marL="690890" indent="-345445" lvl="1">
              <a:lnSpc>
                <a:spcPts val="4480"/>
              </a:lnSpc>
              <a:buFont typeface="Arial"/>
              <a:buChar char="•"/>
            </a:pPr>
            <a:r>
              <a:rPr lang="en-US" sz="3200">
                <a:solidFill>
                  <a:srgbClr val="000000"/>
                </a:solidFill>
                <a:latin typeface="Canva Sans"/>
                <a:ea typeface="Canva Sans"/>
                <a:cs typeface="Canva Sans"/>
                <a:sym typeface="Canva Sans"/>
              </a:rPr>
              <a:t>As the value of a4 increases(orange curve has highest a4 value=3.5)The stopband width shifts towards the lower frequencies. </a:t>
            </a:r>
          </a:p>
          <a:p>
            <a:pPr algn="ctr">
              <a:lnSpc>
                <a:spcPts val="4480"/>
              </a:lnSpc>
            </a:pPr>
          </a:p>
        </p:txBody>
      </p:sp>
      <p:sp>
        <p:nvSpPr>
          <p:cNvPr name="TextBox 4" id="4"/>
          <p:cNvSpPr txBox="true"/>
          <p:nvPr/>
        </p:nvSpPr>
        <p:spPr>
          <a:xfrm rot="0">
            <a:off x="16897350" y="9087167"/>
            <a:ext cx="1028700" cy="580390"/>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a:ea typeface="Canva Sans"/>
                <a:cs typeface="Canva Sans"/>
                <a:sym typeface="Canva Sans"/>
              </a:rPr>
              <a:t>33</a:t>
            </a:r>
          </a:p>
        </p:txBody>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6664043">
            <a:off x="-4052117" y="-737535"/>
            <a:ext cx="11511802" cy="11511802"/>
          </a:xfrm>
          <a:custGeom>
            <a:avLst/>
            <a:gdLst/>
            <a:ahLst/>
            <a:cxnLst/>
            <a:rect r="r" b="b" t="t" l="l"/>
            <a:pathLst>
              <a:path h="11511802" w="11511802">
                <a:moveTo>
                  <a:pt x="0" y="0"/>
                </a:moveTo>
                <a:lnTo>
                  <a:pt x="11511802" y="0"/>
                </a:lnTo>
                <a:lnTo>
                  <a:pt x="11511802" y="11511802"/>
                </a:lnTo>
                <a:lnTo>
                  <a:pt x="0" y="11511802"/>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2914426">
            <a:off x="13978427" y="-5886993"/>
            <a:ext cx="8063091" cy="6553094"/>
          </a:xfrm>
          <a:custGeom>
            <a:avLst/>
            <a:gdLst/>
            <a:ahLst/>
            <a:cxnLst/>
            <a:rect r="r" b="b" t="t" l="l"/>
            <a:pathLst>
              <a:path h="6553094" w="8063091">
                <a:moveTo>
                  <a:pt x="8063092" y="0"/>
                </a:moveTo>
                <a:lnTo>
                  <a:pt x="0" y="0"/>
                </a:lnTo>
                <a:lnTo>
                  <a:pt x="0" y="6553094"/>
                </a:lnTo>
                <a:lnTo>
                  <a:pt x="8063092" y="6553094"/>
                </a:lnTo>
                <a:lnTo>
                  <a:pt x="8063092" y="0"/>
                </a:lnTo>
                <a:close/>
              </a:path>
            </a:pathLst>
          </a:custGeom>
          <a:blipFill>
            <a:blip r:embed="rId4">
              <a:alphaModFix amt="50000"/>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1022539" y="4802677"/>
            <a:ext cx="6987434" cy="5268842"/>
          </a:xfrm>
          <a:custGeom>
            <a:avLst/>
            <a:gdLst/>
            <a:ahLst/>
            <a:cxnLst/>
            <a:rect r="r" b="b" t="t" l="l"/>
            <a:pathLst>
              <a:path h="5268842" w="6987434">
                <a:moveTo>
                  <a:pt x="0" y="0"/>
                </a:moveTo>
                <a:lnTo>
                  <a:pt x="6987434" y="0"/>
                </a:lnTo>
                <a:lnTo>
                  <a:pt x="6987434" y="5268841"/>
                </a:lnTo>
                <a:lnTo>
                  <a:pt x="0" y="5268841"/>
                </a:lnTo>
                <a:lnTo>
                  <a:pt x="0" y="0"/>
                </a:lnTo>
                <a:close/>
              </a:path>
            </a:pathLst>
          </a:custGeom>
          <a:blipFill>
            <a:blip r:embed="rId6"/>
            <a:stretch>
              <a:fillRect l="0" t="0" r="0" b="0"/>
            </a:stretch>
          </a:blipFill>
        </p:spPr>
      </p:sp>
      <p:sp>
        <p:nvSpPr>
          <p:cNvPr name="TextBox 5" id="5"/>
          <p:cNvSpPr txBox="true"/>
          <p:nvPr/>
        </p:nvSpPr>
        <p:spPr>
          <a:xfrm rot="0">
            <a:off x="0" y="727436"/>
            <a:ext cx="18009973" cy="5501894"/>
          </a:xfrm>
          <a:prstGeom prst="rect">
            <a:avLst/>
          </a:prstGeom>
        </p:spPr>
        <p:txBody>
          <a:bodyPr anchor="t" rtlCol="false" tIns="0" lIns="0" bIns="0" rIns="0">
            <a:spAutoFit/>
          </a:bodyPr>
          <a:lstStyle/>
          <a:p>
            <a:pPr algn="just" marL="677927" indent="-338963" lvl="1">
              <a:lnSpc>
                <a:spcPts val="4396"/>
              </a:lnSpc>
              <a:buFont typeface="Arial"/>
              <a:buChar char="•"/>
            </a:pPr>
            <a:r>
              <a:rPr lang="en-US" sz="3140">
                <a:solidFill>
                  <a:srgbClr val="000000"/>
                </a:solidFill>
                <a:latin typeface="Canva Sans"/>
                <a:ea typeface="Canva Sans"/>
                <a:cs typeface="Canva Sans"/>
                <a:sym typeface="Canva Sans"/>
              </a:rPr>
              <a:t>The vertical stub length (b3) of DSR-2 shows a drastic effect on the position of transmission zeros in the filter response they shift towards the cut-off frequency for higher values of the vertical stub length</a:t>
            </a:r>
          </a:p>
          <a:p>
            <a:pPr algn="just">
              <a:lnSpc>
                <a:spcPts val="4396"/>
              </a:lnSpc>
            </a:pPr>
          </a:p>
          <a:p>
            <a:pPr algn="just" marL="677927" indent="-338963" lvl="1">
              <a:lnSpc>
                <a:spcPts val="4396"/>
              </a:lnSpc>
              <a:buFont typeface="Arial"/>
              <a:buChar char="•"/>
            </a:pPr>
            <a:r>
              <a:rPr lang="en-US" sz="3140">
                <a:solidFill>
                  <a:srgbClr val="000000"/>
                </a:solidFill>
                <a:latin typeface="Canva Sans"/>
                <a:ea typeface="Canva Sans"/>
                <a:cs typeface="Canva Sans"/>
                <a:sym typeface="Canva Sans"/>
              </a:rPr>
              <a:t>The stopband region is reduced with poor suppression after the first transmission zero. </a:t>
            </a:r>
          </a:p>
          <a:p>
            <a:pPr algn="just">
              <a:lnSpc>
                <a:spcPts val="4396"/>
              </a:lnSpc>
            </a:pPr>
          </a:p>
          <a:p>
            <a:pPr algn="just" marL="677927" indent="-338963" lvl="1">
              <a:lnSpc>
                <a:spcPts val="4396"/>
              </a:lnSpc>
              <a:buFont typeface="Arial"/>
              <a:buChar char="•"/>
            </a:pPr>
            <a:r>
              <a:rPr lang="en-US" sz="3140">
                <a:solidFill>
                  <a:srgbClr val="000000"/>
                </a:solidFill>
                <a:latin typeface="Canva Sans"/>
                <a:ea typeface="Canva Sans"/>
                <a:cs typeface="Canva Sans"/>
                <a:sym typeface="Canva Sans"/>
              </a:rPr>
              <a:t>First transmission zero moves towards the cut-off frequency for the higher patch width. Since the filter has size limitations, the patch </a:t>
            </a:r>
          </a:p>
          <a:p>
            <a:pPr algn="just">
              <a:lnSpc>
                <a:spcPts val="4396"/>
              </a:lnSpc>
            </a:pPr>
            <a:r>
              <a:rPr lang="en-US" sz="3140">
                <a:solidFill>
                  <a:srgbClr val="000000"/>
                </a:solidFill>
                <a:latin typeface="Canva Sans"/>
                <a:ea typeface="Canva Sans"/>
                <a:cs typeface="Canva Sans"/>
                <a:sym typeface="Canva Sans"/>
              </a:rPr>
              <a:t>       </a:t>
            </a:r>
            <a:r>
              <a:rPr lang="en-US" sz="3140">
                <a:solidFill>
                  <a:srgbClr val="000000"/>
                </a:solidFill>
                <a:latin typeface="Canva Sans"/>
                <a:ea typeface="Canva Sans"/>
                <a:cs typeface="Canva Sans"/>
                <a:sym typeface="Canva Sans"/>
              </a:rPr>
              <a:t>width is optimised to 1.75 mm after considering the </a:t>
            </a:r>
          </a:p>
          <a:p>
            <a:pPr algn="just">
              <a:lnSpc>
                <a:spcPts val="4396"/>
              </a:lnSpc>
            </a:pPr>
            <a:r>
              <a:rPr lang="en-US" sz="3140">
                <a:solidFill>
                  <a:srgbClr val="000000"/>
                </a:solidFill>
                <a:latin typeface="Canva Sans"/>
                <a:ea typeface="Canva Sans"/>
                <a:cs typeface="Canva Sans"/>
                <a:sym typeface="Canva Sans"/>
              </a:rPr>
              <a:t>       stopband area</a:t>
            </a:r>
          </a:p>
        </p:txBody>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6664043">
            <a:off x="-4052117" y="-737535"/>
            <a:ext cx="11511802" cy="11511802"/>
          </a:xfrm>
          <a:custGeom>
            <a:avLst/>
            <a:gdLst/>
            <a:ahLst/>
            <a:cxnLst/>
            <a:rect r="r" b="b" t="t" l="l"/>
            <a:pathLst>
              <a:path h="11511802" w="11511802">
                <a:moveTo>
                  <a:pt x="0" y="0"/>
                </a:moveTo>
                <a:lnTo>
                  <a:pt x="11511802" y="0"/>
                </a:lnTo>
                <a:lnTo>
                  <a:pt x="11511802" y="11511802"/>
                </a:lnTo>
                <a:lnTo>
                  <a:pt x="0" y="11511802"/>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614124" y="1028700"/>
            <a:ext cx="17585599" cy="6196176"/>
          </a:xfrm>
          <a:custGeom>
            <a:avLst/>
            <a:gdLst/>
            <a:ahLst/>
            <a:cxnLst/>
            <a:rect r="r" b="b" t="t" l="l"/>
            <a:pathLst>
              <a:path h="6196176" w="17585599">
                <a:moveTo>
                  <a:pt x="0" y="0"/>
                </a:moveTo>
                <a:lnTo>
                  <a:pt x="17585599" y="0"/>
                </a:lnTo>
                <a:lnTo>
                  <a:pt x="17585599" y="6196176"/>
                </a:lnTo>
                <a:lnTo>
                  <a:pt x="0" y="6196176"/>
                </a:lnTo>
                <a:lnTo>
                  <a:pt x="0" y="0"/>
                </a:lnTo>
                <a:close/>
              </a:path>
            </a:pathLst>
          </a:custGeom>
          <a:blipFill>
            <a:blip r:embed="rId4"/>
            <a:stretch>
              <a:fillRect l="0" t="0" r="0" b="0"/>
            </a:stretch>
          </a:blipFill>
        </p:spPr>
      </p:sp>
      <p:sp>
        <p:nvSpPr>
          <p:cNvPr name="TextBox 4" id="4"/>
          <p:cNvSpPr txBox="true"/>
          <p:nvPr/>
        </p:nvSpPr>
        <p:spPr>
          <a:xfrm rot="0">
            <a:off x="614124" y="7503831"/>
            <a:ext cx="17059753" cy="1099819"/>
          </a:xfrm>
          <a:prstGeom prst="rect">
            <a:avLst/>
          </a:prstGeom>
        </p:spPr>
        <p:txBody>
          <a:bodyPr anchor="t" rtlCol="false" tIns="0" lIns="0" bIns="0" rIns="0">
            <a:spAutoFit/>
          </a:bodyPr>
          <a:lstStyle/>
          <a:p>
            <a:pPr algn="ctr">
              <a:lnSpc>
                <a:spcPts val="4480"/>
              </a:lnSpc>
            </a:pPr>
            <a:r>
              <a:rPr lang="en-US" sz="3200">
                <a:solidFill>
                  <a:srgbClr val="000000"/>
                </a:solidFill>
                <a:latin typeface="Canva Sans"/>
                <a:ea typeface="Canva Sans"/>
                <a:cs typeface="Canva Sans"/>
                <a:sym typeface="Canva Sans"/>
              </a:rPr>
              <a:t>Frequency response of the cascaded DSR structure for the variation in b3</a:t>
            </a:r>
          </a:p>
          <a:p>
            <a:pPr algn="ctr">
              <a:lnSpc>
                <a:spcPts val="4480"/>
              </a:lnSpc>
            </a:pPr>
          </a:p>
        </p:txBody>
      </p:sp>
      <p:sp>
        <p:nvSpPr>
          <p:cNvPr name="TextBox 5" id="5"/>
          <p:cNvSpPr txBox="true"/>
          <p:nvPr/>
        </p:nvSpPr>
        <p:spPr>
          <a:xfrm rot="0">
            <a:off x="17049750" y="9239567"/>
            <a:ext cx="1028700" cy="580390"/>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a:ea typeface="Canva Sans"/>
                <a:cs typeface="Canva Sans"/>
                <a:sym typeface="Canva Sans"/>
              </a:rPr>
              <a:t>35</a:t>
            </a:r>
          </a:p>
        </p:txBody>
      </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6664043">
            <a:off x="-4052117" y="-737535"/>
            <a:ext cx="11511802" cy="11511802"/>
          </a:xfrm>
          <a:custGeom>
            <a:avLst/>
            <a:gdLst/>
            <a:ahLst/>
            <a:cxnLst/>
            <a:rect r="r" b="b" t="t" l="l"/>
            <a:pathLst>
              <a:path h="11511802" w="11511802">
                <a:moveTo>
                  <a:pt x="0" y="0"/>
                </a:moveTo>
                <a:lnTo>
                  <a:pt x="11511802" y="0"/>
                </a:lnTo>
                <a:lnTo>
                  <a:pt x="11511802" y="11511802"/>
                </a:lnTo>
                <a:lnTo>
                  <a:pt x="0" y="11511802"/>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2914426">
            <a:off x="13978427" y="-5886993"/>
            <a:ext cx="8063091" cy="6553094"/>
          </a:xfrm>
          <a:custGeom>
            <a:avLst/>
            <a:gdLst/>
            <a:ahLst/>
            <a:cxnLst/>
            <a:rect r="r" b="b" t="t" l="l"/>
            <a:pathLst>
              <a:path h="6553094" w="8063091">
                <a:moveTo>
                  <a:pt x="8063092" y="0"/>
                </a:moveTo>
                <a:lnTo>
                  <a:pt x="0" y="0"/>
                </a:lnTo>
                <a:lnTo>
                  <a:pt x="0" y="6553094"/>
                </a:lnTo>
                <a:lnTo>
                  <a:pt x="8063092" y="6553094"/>
                </a:lnTo>
                <a:lnTo>
                  <a:pt x="8063092" y="0"/>
                </a:lnTo>
                <a:close/>
              </a:path>
            </a:pathLst>
          </a:custGeom>
          <a:blipFill>
            <a:blip r:embed="rId4">
              <a:alphaModFix amt="50000"/>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1022539" y="4802677"/>
            <a:ext cx="6987434" cy="5268842"/>
          </a:xfrm>
          <a:custGeom>
            <a:avLst/>
            <a:gdLst/>
            <a:ahLst/>
            <a:cxnLst/>
            <a:rect r="r" b="b" t="t" l="l"/>
            <a:pathLst>
              <a:path h="5268842" w="6987434">
                <a:moveTo>
                  <a:pt x="0" y="0"/>
                </a:moveTo>
                <a:lnTo>
                  <a:pt x="6987434" y="0"/>
                </a:lnTo>
                <a:lnTo>
                  <a:pt x="6987434" y="5268841"/>
                </a:lnTo>
                <a:lnTo>
                  <a:pt x="0" y="5268841"/>
                </a:lnTo>
                <a:lnTo>
                  <a:pt x="0" y="0"/>
                </a:lnTo>
                <a:close/>
              </a:path>
            </a:pathLst>
          </a:custGeom>
          <a:blipFill>
            <a:blip r:embed="rId6"/>
            <a:stretch>
              <a:fillRect l="0" t="0" r="0" b="0"/>
            </a:stretch>
          </a:blipFill>
        </p:spPr>
      </p:sp>
      <p:sp>
        <p:nvSpPr>
          <p:cNvPr name="TextBox 5" id="5"/>
          <p:cNvSpPr txBox="true"/>
          <p:nvPr/>
        </p:nvSpPr>
        <p:spPr>
          <a:xfrm rot="0">
            <a:off x="0" y="727436"/>
            <a:ext cx="18009973" cy="2739644"/>
          </a:xfrm>
          <a:prstGeom prst="rect">
            <a:avLst/>
          </a:prstGeom>
        </p:spPr>
        <p:txBody>
          <a:bodyPr anchor="t" rtlCol="false" tIns="0" lIns="0" bIns="0" rIns="0">
            <a:spAutoFit/>
          </a:bodyPr>
          <a:lstStyle/>
          <a:p>
            <a:pPr algn="just" marL="677927" indent="-338963" lvl="1">
              <a:lnSpc>
                <a:spcPts val="4396"/>
              </a:lnSpc>
              <a:buFont typeface="Arial"/>
              <a:buChar char="•"/>
            </a:pPr>
            <a:r>
              <a:rPr lang="en-US" sz="3140">
                <a:solidFill>
                  <a:srgbClr val="000000"/>
                </a:solidFill>
                <a:latin typeface="Canva Sans"/>
                <a:ea typeface="Canva Sans"/>
                <a:cs typeface="Canva Sans"/>
                <a:sym typeface="Canva Sans"/>
              </a:rPr>
              <a:t>There is a significant change in the roll-off of the filter and an optimum value of 3.5 mm is selected after considering the attenuation level of the S21 characteristics. </a:t>
            </a:r>
          </a:p>
          <a:p>
            <a:pPr algn="just">
              <a:lnSpc>
                <a:spcPts val="4396"/>
              </a:lnSpc>
            </a:pPr>
          </a:p>
          <a:p>
            <a:pPr algn="just" marL="677927" indent="-338963" lvl="1">
              <a:lnSpc>
                <a:spcPts val="4396"/>
              </a:lnSpc>
              <a:buFont typeface="Arial"/>
              <a:buChar char="•"/>
            </a:pPr>
            <a:r>
              <a:rPr lang="en-US" sz="3140">
                <a:solidFill>
                  <a:srgbClr val="000000"/>
                </a:solidFill>
                <a:latin typeface="Canva Sans"/>
                <a:ea typeface="Canva Sans"/>
                <a:cs typeface="Canva Sans"/>
                <a:sym typeface="Canva Sans"/>
              </a:rPr>
              <a:t>The selectivity and cutoff frequency of the filter are improved for the slight changes in the patch width (b11) of DSR-2</a:t>
            </a:r>
          </a:p>
        </p:txBody>
      </p:sp>
    </p:spTree>
  </p:cSld>
  <p:clrMapOvr>
    <a:masterClrMapping/>
  </p:clrMapOvr>
</p:sld>
</file>

<file path=ppt/slides/slide3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1315065"/>
            <a:ext cx="18288000" cy="6423997"/>
          </a:xfrm>
          <a:custGeom>
            <a:avLst/>
            <a:gdLst/>
            <a:ahLst/>
            <a:cxnLst/>
            <a:rect r="r" b="b" t="t" l="l"/>
            <a:pathLst>
              <a:path h="6423997" w="18288000">
                <a:moveTo>
                  <a:pt x="0" y="0"/>
                </a:moveTo>
                <a:lnTo>
                  <a:pt x="18288000" y="0"/>
                </a:lnTo>
                <a:lnTo>
                  <a:pt x="18288000" y="6423997"/>
                </a:lnTo>
                <a:lnTo>
                  <a:pt x="0" y="6423997"/>
                </a:lnTo>
                <a:lnTo>
                  <a:pt x="0" y="0"/>
                </a:lnTo>
                <a:close/>
              </a:path>
            </a:pathLst>
          </a:custGeom>
          <a:blipFill>
            <a:blip r:embed="rId2"/>
            <a:stretch>
              <a:fillRect l="0" t="0" r="-5298" b="0"/>
            </a:stretch>
          </a:blipFill>
        </p:spPr>
      </p:sp>
      <p:sp>
        <p:nvSpPr>
          <p:cNvPr name="TextBox 3" id="3"/>
          <p:cNvSpPr txBox="true"/>
          <p:nvPr/>
        </p:nvSpPr>
        <p:spPr>
          <a:xfrm rot="0">
            <a:off x="614124" y="8720456"/>
            <a:ext cx="17059753" cy="537844"/>
          </a:xfrm>
          <a:prstGeom prst="rect">
            <a:avLst/>
          </a:prstGeom>
        </p:spPr>
        <p:txBody>
          <a:bodyPr anchor="t" rtlCol="false" tIns="0" lIns="0" bIns="0" rIns="0">
            <a:spAutoFit/>
          </a:bodyPr>
          <a:lstStyle/>
          <a:p>
            <a:pPr algn="ctr">
              <a:lnSpc>
                <a:spcPts val="4480"/>
              </a:lnSpc>
            </a:pPr>
            <a:r>
              <a:rPr lang="en-US" sz="3200">
                <a:solidFill>
                  <a:srgbClr val="000000"/>
                </a:solidFill>
                <a:latin typeface="Canva Sans"/>
                <a:ea typeface="Canva Sans"/>
                <a:cs typeface="Canva Sans"/>
                <a:sym typeface="Canva Sans"/>
              </a:rPr>
              <a:t>Frequency response of the cascaded DSR structure for the variation in b11 </a:t>
            </a:r>
          </a:p>
        </p:txBody>
      </p:sp>
      <p:sp>
        <p:nvSpPr>
          <p:cNvPr name="TextBox 4" id="4"/>
          <p:cNvSpPr txBox="true"/>
          <p:nvPr/>
        </p:nvSpPr>
        <p:spPr>
          <a:xfrm rot="0">
            <a:off x="17202150" y="9391967"/>
            <a:ext cx="1028700" cy="580390"/>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a:ea typeface="Canva Sans"/>
                <a:cs typeface="Canva Sans"/>
                <a:sym typeface="Canva Sans"/>
              </a:rPr>
              <a:t>37</a:t>
            </a:r>
          </a:p>
        </p:txBody>
      </p:sp>
    </p:spTree>
  </p:cSld>
  <p:clrMapOvr>
    <a:masterClrMapping/>
  </p:clrMapOvr>
</p:sld>
</file>

<file path=ppt/slides/slide3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6664043">
            <a:off x="-4052117" y="-737535"/>
            <a:ext cx="11511802" cy="11511802"/>
          </a:xfrm>
          <a:custGeom>
            <a:avLst/>
            <a:gdLst/>
            <a:ahLst/>
            <a:cxnLst/>
            <a:rect r="r" b="b" t="t" l="l"/>
            <a:pathLst>
              <a:path h="11511802" w="11511802">
                <a:moveTo>
                  <a:pt x="0" y="0"/>
                </a:moveTo>
                <a:lnTo>
                  <a:pt x="11511802" y="0"/>
                </a:lnTo>
                <a:lnTo>
                  <a:pt x="11511802" y="11511802"/>
                </a:lnTo>
                <a:lnTo>
                  <a:pt x="0" y="11511802"/>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358214" y="1193148"/>
            <a:ext cx="17571573" cy="7843555"/>
          </a:xfrm>
          <a:prstGeom prst="rect">
            <a:avLst/>
          </a:prstGeom>
        </p:spPr>
        <p:txBody>
          <a:bodyPr anchor="t" rtlCol="false" tIns="0" lIns="0" bIns="0" rIns="0">
            <a:spAutoFit/>
          </a:bodyPr>
          <a:lstStyle/>
          <a:p>
            <a:pPr algn="just" marL="690583" indent="-345291" lvl="1">
              <a:lnSpc>
                <a:spcPts val="4478"/>
              </a:lnSpc>
              <a:buFont typeface="Arial"/>
              <a:buChar char="•"/>
            </a:pPr>
            <a:r>
              <a:rPr lang="en-US" sz="3198">
                <a:solidFill>
                  <a:srgbClr val="000000"/>
                </a:solidFill>
                <a:latin typeface="Canva Sans"/>
                <a:ea typeface="Canva Sans"/>
                <a:cs typeface="Canva Sans"/>
                <a:sym typeface="Canva Sans"/>
              </a:rPr>
              <a:t>As we know tuning of the cut-off frequency can be effectively carried out by modifying the proposed DSR structure.</a:t>
            </a:r>
          </a:p>
          <a:p>
            <a:pPr algn="just">
              <a:lnSpc>
                <a:spcPts val="4478"/>
              </a:lnSpc>
            </a:pPr>
          </a:p>
          <a:p>
            <a:pPr algn="just" marL="690583" indent="-345291" lvl="1">
              <a:lnSpc>
                <a:spcPts val="4478"/>
              </a:lnSpc>
              <a:buFont typeface="Arial"/>
              <a:buChar char="•"/>
            </a:pPr>
            <a:r>
              <a:rPr lang="en-US" sz="3198">
                <a:solidFill>
                  <a:srgbClr val="000000"/>
                </a:solidFill>
                <a:latin typeface="Canva Sans"/>
                <a:ea typeface="Canva Sans"/>
                <a:cs typeface="Canva Sans"/>
                <a:sym typeface="Canva Sans"/>
              </a:rPr>
              <a:t>The increase in the width of the low impedance patch in both DSR-1 and DSR-2 reduces the cut off frequency due to the variation in the lumped equivalent values</a:t>
            </a:r>
          </a:p>
          <a:p>
            <a:pPr algn="just">
              <a:lnSpc>
                <a:spcPts val="4478"/>
              </a:lnSpc>
            </a:pPr>
          </a:p>
          <a:p>
            <a:pPr algn="just" marL="690583" indent="-345291" lvl="1">
              <a:lnSpc>
                <a:spcPts val="4478"/>
              </a:lnSpc>
              <a:buFont typeface="Arial"/>
              <a:buChar char="•"/>
            </a:pPr>
            <a:r>
              <a:rPr lang="en-US" sz="3198">
                <a:solidFill>
                  <a:srgbClr val="000000"/>
                </a:solidFill>
                <a:latin typeface="Canva Sans"/>
                <a:ea typeface="Canva Sans"/>
                <a:cs typeface="Canva Sans"/>
                <a:sym typeface="Canva Sans"/>
              </a:rPr>
              <a:t>Similarly, the length of the horizontal stub increases, a more stable transition from passband to stopband occurs. Furthermore, horizontal stub length reduces the effect of patch capacitance in the filter response, thereby increases the cut-off frequency. </a:t>
            </a:r>
          </a:p>
          <a:p>
            <a:pPr algn="just">
              <a:lnSpc>
                <a:spcPts val="4478"/>
              </a:lnSpc>
            </a:pPr>
          </a:p>
          <a:p>
            <a:pPr algn="just" marL="690583" indent="-345291" lvl="1">
              <a:lnSpc>
                <a:spcPts val="4478"/>
              </a:lnSpc>
              <a:buFont typeface="Arial"/>
              <a:buChar char="•"/>
            </a:pPr>
            <a:r>
              <a:rPr lang="en-US" sz="3198">
                <a:solidFill>
                  <a:srgbClr val="000000"/>
                </a:solidFill>
                <a:latin typeface="Canva Sans"/>
                <a:ea typeface="Canva Sans"/>
                <a:cs typeface="Canva Sans"/>
                <a:sym typeface="Canva Sans"/>
              </a:rPr>
              <a:t>The vertical stub length in both resonators will result in the reduction of cut-off frequency due to the increase in the stub inductance value. However, it is not possible to reduce the cut-off frequency beyond a limit due to the size constraint</a:t>
            </a:r>
          </a:p>
          <a:p>
            <a:pPr algn="just">
              <a:lnSpc>
                <a:spcPts val="4478"/>
              </a:lnSpc>
            </a:pPr>
          </a:p>
        </p:txBody>
      </p:sp>
      <p:sp>
        <p:nvSpPr>
          <p:cNvPr name="TextBox 4" id="4"/>
          <p:cNvSpPr txBox="true"/>
          <p:nvPr/>
        </p:nvSpPr>
        <p:spPr>
          <a:xfrm rot="0">
            <a:off x="16901086" y="9191625"/>
            <a:ext cx="1028700" cy="580390"/>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a:ea typeface="Canva Sans"/>
                <a:cs typeface="Canva Sans"/>
                <a:sym typeface="Canva Sans"/>
              </a:rPr>
              <a:t>38</a:t>
            </a:r>
          </a:p>
        </p:txBody>
      </p:sp>
    </p:spTree>
  </p:cSld>
  <p:clrMapOvr>
    <a:masterClrMapping/>
  </p:clrMapOvr>
</p:sld>
</file>

<file path=ppt/slides/slide3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6664043">
            <a:off x="-8165210" y="-2482484"/>
            <a:ext cx="11511802" cy="11511802"/>
          </a:xfrm>
          <a:custGeom>
            <a:avLst/>
            <a:gdLst/>
            <a:ahLst/>
            <a:cxnLst/>
            <a:rect r="r" b="b" t="t" l="l"/>
            <a:pathLst>
              <a:path h="11511802" w="11511802">
                <a:moveTo>
                  <a:pt x="0" y="0"/>
                </a:moveTo>
                <a:lnTo>
                  <a:pt x="11511801" y="0"/>
                </a:lnTo>
                <a:lnTo>
                  <a:pt x="11511801" y="11511802"/>
                </a:lnTo>
                <a:lnTo>
                  <a:pt x="0" y="11511802"/>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5783621" y="3273417"/>
            <a:ext cx="5550129" cy="5808591"/>
          </a:xfrm>
          <a:custGeom>
            <a:avLst/>
            <a:gdLst/>
            <a:ahLst/>
            <a:cxnLst/>
            <a:rect r="r" b="b" t="t" l="l"/>
            <a:pathLst>
              <a:path h="5808591" w="5550129">
                <a:moveTo>
                  <a:pt x="0" y="0"/>
                </a:moveTo>
                <a:lnTo>
                  <a:pt x="5550130" y="0"/>
                </a:lnTo>
                <a:lnTo>
                  <a:pt x="5550130" y="5808591"/>
                </a:lnTo>
                <a:lnTo>
                  <a:pt x="0" y="5808591"/>
                </a:lnTo>
                <a:lnTo>
                  <a:pt x="0" y="0"/>
                </a:lnTo>
                <a:close/>
              </a:path>
            </a:pathLst>
          </a:custGeom>
          <a:blipFill>
            <a:blip r:embed="rId4"/>
            <a:stretch>
              <a:fillRect l="0" t="0" r="0" b="0"/>
            </a:stretch>
          </a:blipFill>
        </p:spPr>
      </p:sp>
      <p:sp>
        <p:nvSpPr>
          <p:cNvPr name="TextBox 4" id="4"/>
          <p:cNvSpPr txBox="true"/>
          <p:nvPr/>
        </p:nvSpPr>
        <p:spPr>
          <a:xfrm rot="0">
            <a:off x="358214" y="1225904"/>
            <a:ext cx="17571573" cy="2223805"/>
          </a:xfrm>
          <a:prstGeom prst="rect">
            <a:avLst/>
          </a:prstGeom>
        </p:spPr>
        <p:txBody>
          <a:bodyPr anchor="t" rtlCol="false" tIns="0" lIns="0" bIns="0" rIns="0">
            <a:spAutoFit/>
          </a:bodyPr>
          <a:lstStyle/>
          <a:p>
            <a:pPr algn="just" marL="690583" indent="-345291" lvl="1">
              <a:lnSpc>
                <a:spcPts val="4478"/>
              </a:lnSpc>
              <a:buFont typeface="Arial"/>
              <a:buChar char="•"/>
            </a:pPr>
            <a:r>
              <a:rPr lang="en-US" sz="3198">
                <a:solidFill>
                  <a:srgbClr val="000000"/>
                </a:solidFill>
                <a:latin typeface="Canva Sans"/>
                <a:ea typeface="Canva Sans"/>
                <a:cs typeface="Canva Sans"/>
                <a:sym typeface="Canva Sans"/>
              </a:rPr>
              <a:t>Tuning of the cut-off frequency can also be accomplished by changing the split distance without affecting physical circuit size, we now have designed the dimensions of FSSC with C1 = 3.1 mm, C2 = 2.55 mm, C3 = 0.2 mm, C4 = 0.6 mm, C5 = 0.2 mm</a:t>
            </a:r>
          </a:p>
          <a:p>
            <a:pPr algn="just">
              <a:lnSpc>
                <a:spcPts val="4478"/>
              </a:lnSpc>
            </a:pPr>
          </a:p>
        </p:txBody>
      </p:sp>
      <p:sp>
        <p:nvSpPr>
          <p:cNvPr name="TextBox 5" id="5"/>
          <p:cNvSpPr txBox="true"/>
          <p:nvPr/>
        </p:nvSpPr>
        <p:spPr>
          <a:xfrm rot="0">
            <a:off x="7224957" y="9191625"/>
            <a:ext cx="3035498" cy="580389"/>
          </a:xfrm>
          <a:prstGeom prst="rect">
            <a:avLst/>
          </a:prstGeom>
        </p:spPr>
        <p:txBody>
          <a:bodyPr anchor="t" rtlCol="false" tIns="0" lIns="0" bIns="0" rIns="0">
            <a:spAutoFit/>
          </a:bodyPr>
          <a:lstStyle/>
          <a:p>
            <a:pPr algn="ctr">
              <a:lnSpc>
                <a:spcPts val="4760"/>
              </a:lnSpc>
            </a:pPr>
            <a:r>
              <a:rPr lang="en-US" sz="3400">
                <a:solidFill>
                  <a:srgbClr val="000000"/>
                </a:solidFill>
                <a:latin typeface="Canva Sans"/>
                <a:ea typeface="Canva Sans"/>
                <a:cs typeface="Canva Sans"/>
                <a:sym typeface="Canva Sans"/>
              </a:rPr>
              <a:t>Supressed cell</a:t>
            </a:r>
          </a:p>
        </p:txBody>
      </p:sp>
      <p:sp>
        <p:nvSpPr>
          <p:cNvPr name="TextBox 6" id="6"/>
          <p:cNvSpPr txBox="true"/>
          <p:nvPr/>
        </p:nvSpPr>
        <p:spPr>
          <a:xfrm rot="0">
            <a:off x="17053486" y="9344025"/>
            <a:ext cx="1028700" cy="580390"/>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a:ea typeface="Canva Sans"/>
                <a:cs typeface="Canva Sans"/>
                <a:sym typeface="Canva Sans"/>
              </a:rPr>
              <a:t>39</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2421740" y="4061240"/>
            <a:ext cx="14650036" cy="1298575"/>
          </a:xfrm>
          <a:prstGeom prst="rect">
            <a:avLst/>
          </a:prstGeom>
        </p:spPr>
        <p:txBody>
          <a:bodyPr anchor="t" rtlCol="false" tIns="0" lIns="0" bIns="0" rIns="0">
            <a:spAutoFit/>
          </a:bodyPr>
          <a:lstStyle/>
          <a:p>
            <a:pPr algn="l">
              <a:lnSpc>
                <a:spcPts val="5000"/>
              </a:lnSpc>
            </a:pPr>
            <a:r>
              <a:rPr lang="en-US" sz="5000" b="true">
                <a:solidFill>
                  <a:srgbClr val="004AAD"/>
                </a:solidFill>
                <a:latin typeface="Montserrat Classic Bold"/>
                <a:ea typeface="Montserrat Classic Bold"/>
                <a:cs typeface="Montserrat Classic Bold"/>
                <a:sym typeface="Montserrat Classic Bold"/>
              </a:rPr>
              <a:t>CAPACITIVELY-COUPLED RESONATORS FOR TERAHERTZ PLANAR-GOUBAU-LINE FILTERS</a:t>
            </a:r>
            <a:r>
              <a:rPr lang="en-US" sz="5000" b="true">
                <a:solidFill>
                  <a:srgbClr val="004AAD"/>
                </a:solidFill>
                <a:latin typeface="Montserrat Classic Bold"/>
                <a:ea typeface="Montserrat Classic Bold"/>
                <a:cs typeface="Montserrat Classic Bold"/>
                <a:sym typeface="Montserrat Classic Bold"/>
              </a:rPr>
              <a:t> </a:t>
            </a:r>
          </a:p>
        </p:txBody>
      </p:sp>
      <p:sp>
        <p:nvSpPr>
          <p:cNvPr name="Freeform 3" id="3"/>
          <p:cNvSpPr/>
          <p:nvPr/>
        </p:nvSpPr>
        <p:spPr>
          <a:xfrm flipH="false" flipV="false" rot="-1625759">
            <a:off x="10837013" y="-4312634"/>
            <a:ext cx="9495369" cy="7717145"/>
          </a:xfrm>
          <a:custGeom>
            <a:avLst/>
            <a:gdLst/>
            <a:ahLst/>
            <a:cxnLst/>
            <a:rect r="r" b="b" t="t" l="l"/>
            <a:pathLst>
              <a:path h="7717145" w="9495369">
                <a:moveTo>
                  <a:pt x="0" y="0"/>
                </a:moveTo>
                <a:lnTo>
                  <a:pt x="9495369" y="0"/>
                </a:lnTo>
                <a:lnTo>
                  <a:pt x="9495369" y="7717145"/>
                </a:lnTo>
                <a:lnTo>
                  <a:pt x="0" y="7717145"/>
                </a:lnTo>
                <a:lnTo>
                  <a:pt x="0" y="0"/>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17658940" y="9191625"/>
            <a:ext cx="261342" cy="580390"/>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a:ea typeface="Canva Sans"/>
                <a:cs typeface="Canva Sans"/>
                <a:sym typeface="Canva Sans"/>
              </a:rPr>
              <a:t>4</a:t>
            </a:r>
          </a:p>
        </p:txBody>
      </p:sp>
    </p:spTree>
  </p:cSld>
  <p:clrMapOvr>
    <a:masterClrMapping/>
  </p:clrMapOvr>
</p:sld>
</file>

<file path=ppt/slides/slide4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6664043">
            <a:off x="-4052117" y="-737535"/>
            <a:ext cx="11511802" cy="11511802"/>
          </a:xfrm>
          <a:custGeom>
            <a:avLst/>
            <a:gdLst/>
            <a:ahLst/>
            <a:cxnLst/>
            <a:rect r="r" b="b" t="t" l="l"/>
            <a:pathLst>
              <a:path h="11511802" w="11511802">
                <a:moveTo>
                  <a:pt x="0" y="0"/>
                </a:moveTo>
                <a:lnTo>
                  <a:pt x="11511802" y="0"/>
                </a:lnTo>
                <a:lnTo>
                  <a:pt x="11511802" y="11511802"/>
                </a:lnTo>
                <a:lnTo>
                  <a:pt x="0" y="11511802"/>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653224" y="1337619"/>
            <a:ext cx="14981553" cy="6156598"/>
          </a:xfrm>
          <a:custGeom>
            <a:avLst/>
            <a:gdLst/>
            <a:ahLst/>
            <a:cxnLst/>
            <a:rect r="r" b="b" t="t" l="l"/>
            <a:pathLst>
              <a:path h="6156598" w="14981553">
                <a:moveTo>
                  <a:pt x="0" y="0"/>
                </a:moveTo>
                <a:lnTo>
                  <a:pt x="14981552" y="0"/>
                </a:lnTo>
                <a:lnTo>
                  <a:pt x="14981552" y="6156598"/>
                </a:lnTo>
                <a:lnTo>
                  <a:pt x="0" y="6156598"/>
                </a:lnTo>
                <a:lnTo>
                  <a:pt x="0" y="0"/>
                </a:lnTo>
                <a:close/>
              </a:path>
            </a:pathLst>
          </a:custGeom>
          <a:blipFill>
            <a:blip r:embed="rId4"/>
            <a:stretch>
              <a:fillRect l="0" t="0" r="0" b="0"/>
            </a:stretch>
          </a:blipFill>
        </p:spPr>
      </p:sp>
      <p:sp>
        <p:nvSpPr>
          <p:cNvPr name="TextBox 4" id="4"/>
          <p:cNvSpPr txBox="true"/>
          <p:nvPr/>
        </p:nvSpPr>
        <p:spPr>
          <a:xfrm rot="0">
            <a:off x="614124" y="7812749"/>
            <a:ext cx="17059753" cy="1099819"/>
          </a:xfrm>
          <a:prstGeom prst="rect">
            <a:avLst/>
          </a:prstGeom>
        </p:spPr>
        <p:txBody>
          <a:bodyPr anchor="t" rtlCol="false" tIns="0" lIns="0" bIns="0" rIns="0">
            <a:spAutoFit/>
          </a:bodyPr>
          <a:lstStyle/>
          <a:p>
            <a:pPr algn="ctr">
              <a:lnSpc>
                <a:spcPts val="4480"/>
              </a:lnSpc>
            </a:pPr>
            <a:r>
              <a:rPr lang="en-US" sz="3200">
                <a:solidFill>
                  <a:srgbClr val="000000"/>
                </a:solidFill>
                <a:latin typeface="Canva Sans"/>
                <a:ea typeface="Canva Sans"/>
                <a:cs typeface="Canva Sans"/>
                <a:sym typeface="Canva Sans"/>
              </a:rPr>
              <a:t>Simulation results of a supressed cell</a:t>
            </a:r>
          </a:p>
          <a:p>
            <a:pPr algn="ctr">
              <a:lnSpc>
                <a:spcPts val="4480"/>
              </a:lnSpc>
            </a:pPr>
          </a:p>
        </p:txBody>
      </p:sp>
      <p:sp>
        <p:nvSpPr>
          <p:cNvPr name="TextBox 5" id="5"/>
          <p:cNvSpPr txBox="true"/>
          <p:nvPr/>
        </p:nvSpPr>
        <p:spPr>
          <a:xfrm rot="0">
            <a:off x="17159526" y="8845893"/>
            <a:ext cx="1028700" cy="580390"/>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a:ea typeface="Canva Sans"/>
                <a:cs typeface="Canva Sans"/>
                <a:sym typeface="Canva Sans"/>
              </a:rPr>
              <a:t>40</a:t>
            </a:r>
          </a:p>
        </p:txBody>
      </p:sp>
    </p:spTree>
  </p:cSld>
  <p:clrMapOvr>
    <a:masterClrMapping/>
  </p:clrMapOvr>
</p:sld>
</file>

<file path=ppt/slides/slide4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6664043">
            <a:off x="-4052117" y="-737535"/>
            <a:ext cx="11511802" cy="11511802"/>
          </a:xfrm>
          <a:custGeom>
            <a:avLst/>
            <a:gdLst/>
            <a:ahLst/>
            <a:cxnLst/>
            <a:rect r="r" b="b" t="t" l="l"/>
            <a:pathLst>
              <a:path h="11511802" w="11511802">
                <a:moveTo>
                  <a:pt x="0" y="0"/>
                </a:moveTo>
                <a:lnTo>
                  <a:pt x="11511802" y="0"/>
                </a:lnTo>
                <a:lnTo>
                  <a:pt x="11511802" y="11511802"/>
                </a:lnTo>
                <a:lnTo>
                  <a:pt x="0" y="11511802"/>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358214" y="1193148"/>
            <a:ext cx="17571573" cy="6157630"/>
          </a:xfrm>
          <a:prstGeom prst="rect">
            <a:avLst/>
          </a:prstGeom>
        </p:spPr>
        <p:txBody>
          <a:bodyPr anchor="t" rtlCol="false" tIns="0" lIns="0" bIns="0" rIns="0">
            <a:spAutoFit/>
          </a:bodyPr>
          <a:lstStyle/>
          <a:p>
            <a:pPr algn="just" marL="690583" indent="-345291" lvl="1">
              <a:lnSpc>
                <a:spcPts val="4478"/>
              </a:lnSpc>
              <a:buFont typeface="Arial"/>
              <a:buChar char="•"/>
            </a:pPr>
            <a:r>
              <a:rPr lang="en-US" sz="3198">
                <a:solidFill>
                  <a:srgbClr val="000000"/>
                </a:solidFill>
                <a:latin typeface="Canva Sans"/>
                <a:ea typeface="Canva Sans"/>
                <a:cs typeface="Canva Sans"/>
                <a:sym typeface="Canva Sans"/>
              </a:rPr>
              <a:t>The funnel-shaped suppressing cells (FSSC)  which was shown previously resonate at a higher frequency of fz ′ = 13 GHz is symmetrically added to the DSR unit.</a:t>
            </a:r>
          </a:p>
          <a:p>
            <a:pPr algn="just">
              <a:lnSpc>
                <a:spcPts val="4478"/>
              </a:lnSpc>
            </a:pPr>
          </a:p>
          <a:p>
            <a:pPr algn="just" marL="690583" indent="-345291" lvl="1">
              <a:lnSpc>
                <a:spcPts val="4478"/>
              </a:lnSpc>
              <a:buFont typeface="Arial"/>
              <a:buChar char="•"/>
            </a:pPr>
            <a:r>
              <a:rPr lang="en-US" sz="3198">
                <a:solidFill>
                  <a:srgbClr val="000000"/>
                </a:solidFill>
                <a:latin typeface="Canva Sans"/>
                <a:ea typeface="Canva Sans"/>
                <a:cs typeface="Canva Sans"/>
                <a:sym typeface="Canva Sans"/>
              </a:rPr>
              <a:t>We designed the </a:t>
            </a:r>
            <a:r>
              <a:rPr lang="en-US" sz="3198">
                <a:solidFill>
                  <a:srgbClr val="000000"/>
                </a:solidFill>
                <a:latin typeface="Canva Sans"/>
                <a:ea typeface="Canva Sans"/>
                <a:cs typeface="Canva Sans"/>
                <a:sym typeface="Canva Sans"/>
              </a:rPr>
              <a:t>final DSR filter with suppressing cells and open stubs, which rejects higher harmonics with suppression of 22 dB beyond second transmission zero and 27 dB at 25 GHz</a:t>
            </a:r>
          </a:p>
          <a:p>
            <a:pPr algn="just">
              <a:lnSpc>
                <a:spcPts val="4478"/>
              </a:lnSpc>
            </a:pPr>
          </a:p>
          <a:p>
            <a:pPr algn="just" marL="690583" indent="-345291" lvl="1">
              <a:lnSpc>
                <a:spcPts val="4478"/>
              </a:lnSpc>
              <a:buFont typeface="Arial"/>
              <a:buChar char="•"/>
            </a:pPr>
            <a:r>
              <a:rPr lang="en-US" sz="3198">
                <a:solidFill>
                  <a:srgbClr val="000000"/>
                </a:solidFill>
                <a:latin typeface="Canva Sans"/>
                <a:ea typeface="Canva Sans"/>
                <a:cs typeface="Canva Sans"/>
                <a:sym typeface="Canva Sans"/>
              </a:rPr>
              <a:t>Beyond 10 GHz, deep suppression of 30 dB is achieved with minimum losses at the simulation results.</a:t>
            </a:r>
          </a:p>
          <a:p>
            <a:pPr algn="just">
              <a:lnSpc>
                <a:spcPts val="4478"/>
              </a:lnSpc>
            </a:pPr>
          </a:p>
          <a:p>
            <a:pPr algn="just">
              <a:lnSpc>
                <a:spcPts val="4478"/>
              </a:lnSpc>
            </a:pPr>
          </a:p>
        </p:txBody>
      </p:sp>
      <p:sp>
        <p:nvSpPr>
          <p:cNvPr name="TextBox 4" id="4"/>
          <p:cNvSpPr txBox="true"/>
          <p:nvPr/>
        </p:nvSpPr>
        <p:spPr>
          <a:xfrm rot="0">
            <a:off x="16901086" y="8677910"/>
            <a:ext cx="1028700" cy="580390"/>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a:ea typeface="Canva Sans"/>
                <a:cs typeface="Canva Sans"/>
                <a:sym typeface="Canva Sans"/>
              </a:rPr>
              <a:t>41</a:t>
            </a:r>
          </a:p>
        </p:txBody>
      </p:sp>
    </p:spTree>
  </p:cSld>
  <p:clrMapOvr>
    <a:masterClrMapping/>
  </p:clrMapOvr>
</p:sld>
</file>

<file path=ppt/slides/slide4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799293">
            <a:off x="-5641852" y="-2363845"/>
            <a:ext cx="8676306" cy="13931153"/>
          </a:xfrm>
          <a:custGeom>
            <a:avLst/>
            <a:gdLst/>
            <a:ahLst/>
            <a:cxnLst/>
            <a:rect r="r" b="b" t="t" l="l"/>
            <a:pathLst>
              <a:path h="13931153" w="8676306">
                <a:moveTo>
                  <a:pt x="0" y="0"/>
                </a:moveTo>
                <a:lnTo>
                  <a:pt x="8676306" y="0"/>
                </a:lnTo>
                <a:lnTo>
                  <a:pt x="8676306" y="13931153"/>
                </a:lnTo>
                <a:lnTo>
                  <a:pt x="0" y="13931153"/>
                </a:lnTo>
                <a:lnTo>
                  <a:pt x="0" y="0"/>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7167852">
            <a:off x="11449145" y="287812"/>
            <a:ext cx="15908676" cy="15908676"/>
          </a:xfrm>
          <a:custGeom>
            <a:avLst/>
            <a:gdLst/>
            <a:ahLst/>
            <a:cxnLst/>
            <a:rect r="r" b="b" t="t" l="l"/>
            <a:pathLst>
              <a:path h="15908676" w="15908676">
                <a:moveTo>
                  <a:pt x="0" y="0"/>
                </a:moveTo>
                <a:lnTo>
                  <a:pt x="15908676" y="0"/>
                </a:lnTo>
                <a:lnTo>
                  <a:pt x="15908676" y="15908675"/>
                </a:lnTo>
                <a:lnTo>
                  <a:pt x="0" y="15908675"/>
                </a:lnTo>
                <a:lnTo>
                  <a:pt x="0" y="0"/>
                </a:lnTo>
                <a:close/>
              </a:path>
            </a:pathLst>
          </a:custGeom>
          <a:blipFill>
            <a:blip r:embed="rId4">
              <a:alphaModFix amt="40000"/>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3562019" y="729975"/>
            <a:ext cx="11163961" cy="7743514"/>
          </a:xfrm>
          <a:custGeom>
            <a:avLst/>
            <a:gdLst/>
            <a:ahLst/>
            <a:cxnLst/>
            <a:rect r="r" b="b" t="t" l="l"/>
            <a:pathLst>
              <a:path h="7743514" w="11163961">
                <a:moveTo>
                  <a:pt x="0" y="0"/>
                </a:moveTo>
                <a:lnTo>
                  <a:pt x="11163962" y="0"/>
                </a:lnTo>
                <a:lnTo>
                  <a:pt x="11163962" y="7743513"/>
                </a:lnTo>
                <a:lnTo>
                  <a:pt x="0" y="7743513"/>
                </a:lnTo>
                <a:lnTo>
                  <a:pt x="0" y="0"/>
                </a:lnTo>
                <a:close/>
              </a:path>
            </a:pathLst>
          </a:custGeom>
          <a:blipFill>
            <a:blip r:embed="rId6"/>
            <a:stretch>
              <a:fillRect l="0" t="0" r="0" b="0"/>
            </a:stretch>
          </a:blipFill>
        </p:spPr>
      </p:sp>
      <p:sp>
        <p:nvSpPr>
          <p:cNvPr name="TextBox 5" id="5"/>
          <p:cNvSpPr txBox="true"/>
          <p:nvPr/>
        </p:nvSpPr>
        <p:spPr>
          <a:xfrm rot="0">
            <a:off x="2106782" y="8662273"/>
            <a:ext cx="13348299" cy="1075606"/>
          </a:xfrm>
          <a:prstGeom prst="rect">
            <a:avLst/>
          </a:prstGeom>
        </p:spPr>
        <p:txBody>
          <a:bodyPr anchor="t" rtlCol="false" tIns="0" lIns="0" bIns="0" rIns="0">
            <a:spAutoFit/>
          </a:bodyPr>
          <a:lstStyle/>
          <a:p>
            <a:pPr algn="ctr">
              <a:lnSpc>
                <a:spcPts val="4397"/>
              </a:lnSpc>
            </a:pPr>
            <a:r>
              <a:rPr lang="en-US" sz="3141">
                <a:solidFill>
                  <a:srgbClr val="000000"/>
                </a:solidFill>
                <a:latin typeface="Canva Sans"/>
                <a:ea typeface="Canva Sans"/>
                <a:cs typeface="Canva Sans"/>
                <a:sym typeface="Canva Sans"/>
              </a:rPr>
              <a:t>Final proposed DSR filter</a:t>
            </a:r>
          </a:p>
          <a:p>
            <a:pPr algn="ctr">
              <a:lnSpc>
                <a:spcPts val="4397"/>
              </a:lnSpc>
            </a:pPr>
          </a:p>
        </p:txBody>
      </p:sp>
      <p:sp>
        <p:nvSpPr>
          <p:cNvPr name="TextBox 6" id="6"/>
          <p:cNvSpPr txBox="true"/>
          <p:nvPr/>
        </p:nvSpPr>
        <p:spPr>
          <a:xfrm rot="0">
            <a:off x="17053486" y="8830310"/>
            <a:ext cx="1028700" cy="580390"/>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a:ea typeface="Canva Sans"/>
                <a:cs typeface="Canva Sans"/>
                <a:sym typeface="Canva Sans"/>
              </a:rPr>
              <a:t>42</a:t>
            </a:r>
          </a:p>
        </p:txBody>
      </p:sp>
    </p:spTree>
  </p:cSld>
  <p:clrMapOvr>
    <a:masterClrMapping/>
  </p:clrMapOvr>
</p:sld>
</file>

<file path=ppt/slides/slide4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6664043">
            <a:off x="-4484603" y="-612401"/>
            <a:ext cx="11511802" cy="11511802"/>
          </a:xfrm>
          <a:custGeom>
            <a:avLst/>
            <a:gdLst/>
            <a:ahLst/>
            <a:cxnLst/>
            <a:rect r="r" b="b" t="t" l="l"/>
            <a:pathLst>
              <a:path h="11511802" w="11511802">
                <a:moveTo>
                  <a:pt x="0" y="0"/>
                </a:moveTo>
                <a:lnTo>
                  <a:pt x="11511802" y="0"/>
                </a:lnTo>
                <a:lnTo>
                  <a:pt x="11511802" y="11511802"/>
                </a:lnTo>
                <a:lnTo>
                  <a:pt x="0" y="11511802"/>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926275" y="2958517"/>
            <a:ext cx="11960518" cy="6043879"/>
          </a:xfrm>
          <a:custGeom>
            <a:avLst/>
            <a:gdLst/>
            <a:ahLst/>
            <a:cxnLst/>
            <a:rect r="r" b="b" t="t" l="l"/>
            <a:pathLst>
              <a:path h="6043879" w="11960518">
                <a:moveTo>
                  <a:pt x="0" y="0"/>
                </a:moveTo>
                <a:lnTo>
                  <a:pt x="11960518" y="0"/>
                </a:lnTo>
                <a:lnTo>
                  <a:pt x="11960518" y="6043879"/>
                </a:lnTo>
                <a:lnTo>
                  <a:pt x="0" y="6043879"/>
                </a:lnTo>
                <a:lnTo>
                  <a:pt x="0" y="0"/>
                </a:lnTo>
                <a:close/>
              </a:path>
            </a:pathLst>
          </a:custGeom>
          <a:blipFill>
            <a:blip r:embed="rId4"/>
            <a:stretch>
              <a:fillRect l="0" t="0" r="0" b="0"/>
            </a:stretch>
          </a:blipFill>
        </p:spPr>
      </p:sp>
      <p:sp>
        <p:nvSpPr>
          <p:cNvPr name="TextBox 4" id="4"/>
          <p:cNvSpPr txBox="true"/>
          <p:nvPr/>
        </p:nvSpPr>
        <p:spPr>
          <a:xfrm rot="0">
            <a:off x="614124" y="9187181"/>
            <a:ext cx="17059753" cy="1099819"/>
          </a:xfrm>
          <a:prstGeom prst="rect">
            <a:avLst/>
          </a:prstGeom>
        </p:spPr>
        <p:txBody>
          <a:bodyPr anchor="t" rtlCol="false" tIns="0" lIns="0" bIns="0" rIns="0">
            <a:spAutoFit/>
          </a:bodyPr>
          <a:lstStyle/>
          <a:p>
            <a:pPr algn="ctr">
              <a:lnSpc>
                <a:spcPts val="4480"/>
              </a:lnSpc>
            </a:pPr>
            <a:r>
              <a:rPr lang="en-US" sz="3200">
                <a:solidFill>
                  <a:srgbClr val="000000"/>
                </a:solidFill>
                <a:latin typeface="Canva Sans"/>
                <a:ea typeface="Canva Sans"/>
                <a:cs typeface="Canva Sans"/>
                <a:sym typeface="Canva Sans"/>
              </a:rPr>
              <a:t>Simulation result of the final proposed DSR filter</a:t>
            </a:r>
          </a:p>
          <a:p>
            <a:pPr algn="ctr">
              <a:lnSpc>
                <a:spcPts val="4480"/>
              </a:lnSpc>
            </a:pPr>
          </a:p>
        </p:txBody>
      </p:sp>
      <p:sp>
        <p:nvSpPr>
          <p:cNvPr name="TextBox 5" id="5"/>
          <p:cNvSpPr txBox="true"/>
          <p:nvPr/>
        </p:nvSpPr>
        <p:spPr>
          <a:xfrm rot="0">
            <a:off x="307062" y="529539"/>
            <a:ext cx="17673876" cy="2887979"/>
          </a:xfrm>
          <a:prstGeom prst="rect">
            <a:avLst/>
          </a:prstGeom>
        </p:spPr>
        <p:txBody>
          <a:bodyPr anchor="t" rtlCol="false" tIns="0" lIns="0" bIns="0" rIns="0">
            <a:spAutoFit/>
          </a:bodyPr>
          <a:lstStyle/>
          <a:p>
            <a:pPr algn="just" marL="712480" indent="-356240" lvl="1">
              <a:lnSpc>
                <a:spcPts val="4620"/>
              </a:lnSpc>
              <a:buFont typeface="Arial"/>
              <a:buChar char="•"/>
            </a:pPr>
            <a:r>
              <a:rPr lang="en-US" sz="3300">
                <a:solidFill>
                  <a:srgbClr val="000000"/>
                </a:solidFill>
                <a:latin typeface="Canva Sans"/>
                <a:ea typeface="Canva Sans"/>
                <a:cs typeface="Canva Sans"/>
                <a:sym typeface="Canva Sans"/>
              </a:rPr>
              <a:t>In the final simulation, the control on the transmission zeros and thereby its roll-off factor is configured by changing the stub length of the DSR-1 and DSR-2. Similarly, it is interesting to note that the control on extended stopband beyond 14 GHz depends upon the size of the suppressing cells.</a:t>
            </a:r>
          </a:p>
          <a:p>
            <a:pPr algn="just">
              <a:lnSpc>
                <a:spcPts val="4620"/>
              </a:lnSpc>
            </a:pPr>
          </a:p>
        </p:txBody>
      </p:sp>
      <p:sp>
        <p:nvSpPr>
          <p:cNvPr name="TextBox 6" id="6"/>
          <p:cNvSpPr txBox="true"/>
          <p:nvPr/>
        </p:nvSpPr>
        <p:spPr>
          <a:xfrm rot="0">
            <a:off x="17205886" y="8982710"/>
            <a:ext cx="1028700" cy="580390"/>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a:ea typeface="Canva Sans"/>
                <a:cs typeface="Canva Sans"/>
                <a:sym typeface="Canva Sans"/>
              </a:rPr>
              <a:t>43</a:t>
            </a:r>
          </a:p>
        </p:txBody>
      </p:sp>
    </p:spTree>
  </p:cSld>
  <p:clrMapOvr>
    <a:masterClrMapping/>
  </p:clrMapOvr>
</p:sld>
</file>

<file path=ppt/slides/slide44.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0" y="3317696"/>
            <a:ext cx="17697350" cy="2734945"/>
          </a:xfrm>
          <a:prstGeom prst="rect">
            <a:avLst/>
          </a:prstGeom>
        </p:spPr>
        <p:txBody>
          <a:bodyPr anchor="t" rtlCol="false" tIns="0" lIns="0" bIns="0" rIns="0">
            <a:spAutoFit/>
          </a:bodyPr>
          <a:lstStyle/>
          <a:p>
            <a:pPr algn="ctr">
              <a:lnSpc>
                <a:spcPts val="7279"/>
              </a:lnSpc>
            </a:pPr>
            <a:r>
              <a:rPr lang="en-US" sz="5199" b="true">
                <a:solidFill>
                  <a:srgbClr val="000000"/>
                </a:solidFill>
                <a:latin typeface="Canva Sans Bold"/>
                <a:ea typeface="Canva Sans Bold"/>
                <a:cs typeface="Canva Sans Bold"/>
                <a:sym typeface="Canva Sans Bold"/>
              </a:rPr>
              <a:t>Improved Frequency Response of Microstrip Lowpass Filter Using</a:t>
            </a:r>
          </a:p>
          <a:p>
            <a:pPr algn="ctr">
              <a:lnSpc>
                <a:spcPts val="7279"/>
              </a:lnSpc>
            </a:pPr>
            <a:r>
              <a:rPr lang="en-US" sz="5199" b="true">
                <a:solidFill>
                  <a:srgbClr val="000000"/>
                </a:solidFill>
                <a:latin typeface="Canva Sans Bold"/>
                <a:ea typeface="Canva Sans Bold"/>
                <a:cs typeface="Canva Sans Bold"/>
                <a:sym typeface="Canva Sans Bold"/>
              </a:rPr>
              <a:t>Defected Ground Structures</a:t>
            </a:r>
          </a:p>
        </p:txBody>
      </p:sp>
      <p:sp>
        <p:nvSpPr>
          <p:cNvPr name="TextBox 3" id="3"/>
          <p:cNvSpPr txBox="true"/>
          <p:nvPr/>
        </p:nvSpPr>
        <p:spPr>
          <a:xfrm rot="0">
            <a:off x="16744950" y="8677910"/>
            <a:ext cx="1028700" cy="580390"/>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a:ea typeface="Canva Sans"/>
                <a:cs typeface="Canva Sans"/>
                <a:sym typeface="Canva Sans"/>
              </a:rPr>
              <a:t>44</a:t>
            </a:r>
          </a:p>
        </p:txBody>
      </p:sp>
    </p:spTree>
  </p:cSld>
  <p:clrMapOvr>
    <a:masterClrMapping/>
  </p:clrMapOvr>
</p:sld>
</file>

<file path=ppt/slides/slide4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409111" y="4291793"/>
            <a:ext cx="10197046" cy="4336651"/>
          </a:xfrm>
          <a:custGeom>
            <a:avLst/>
            <a:gdLst/>
            <a:ahLst/>
            <a:cxnLst/>
            <a:rect r="r" b="b" t="t" l="l"/>
            <a:pathLst>
              <a:path h="4336651" w="10197046">
                <a:moveTo>
                  <a:pt x="0" y="0"/>
                </a:moveTo>
                <a:lnTo>
                  <a:pt x="10197045" y="0"/>
                </a:lnTo>
                <a:lnTo>
                  <a:pt x="10197045" y="4336652"/>
                </a:lnTo>
                <a:lnTo>
                  <a:pt x="0" y="4336652"/>
                </a:lnTo>
                <a:lnTo>
                  <a:pt x="0" y="0"/>
                </a:lnTo>
                <a:close/>
              </a:path>
            </a:pathLst>
          </a:custGeom>
          <a:blipFill>
            <a:blip r:embed="rId2"/>
            <a:stretch>
              <a:fillRect l="-7481" t="-2012" r="0" b="-950"/>
            </a:stretch>
          </a:blipFill>
        </p:spPr>
      </p:sp>
      <p:sp>
        <p:nvSpPr>
          <p:cNvPr name="TextBox 3" id="3"/>
          <p:cNvSpPr txBox="true"/>
          <p:nvPr/>
        </p:nvSpPr>
        <p:spPr>
          <a:xfrm rot="0">
            <a:off x="-214328" y="2190632"/>
            <a:ext cx="17473628" cy="1780540"/>
          </a:xfrm>
          <a:prstGeom prst="rect">
            <a:avLst/>
          </a:prstGeom>
        </p:spPr>
        <p:txBody>
          <a:bodyPr anchor="t" rtlCol="false" tIns="0" lIns="0" bIns="0" rIns="0">
            <a:spAutoFit/>
          </a:bodyPr>
          <a:lstStyle/>
          <a:p>
            <a:pPr algn="just" marL="734059" indent="-367030" lvl="1">
              <a:lnSpc>
                <a:spcPts val="4759"/>
              </a:lnSpc>
              <a:buFont typeface="Arial"/>
              <a:buChar char="•"/>
            </a:pPr>
            <a:r>
              <a:rPr lang="en-US" sz="3399">
                <a:solidFill>
                  <a:srgbClr val="000000"/>
                </a:solidFill>
                <a:latin typeface="Canva Sans"/>
                <a:ea typeface="Canva Sans"/>
                <a:cs typeface="Canva Sans"/>
                <a:sym typeface="Canva Sans"/>
              </a:rPr>
              <a:t>A series resonant </a:t>
            </a:r>
            <a:r>
              <a:rPr lang="en-US" sz="3399">
                <a:solidFill>
                  <a:srgbClr val="000000"/>
                </a:solidFill>
                <a:latin typeface="Canva Sans"/>
                <a:ea typeface="Canva Sans"/>
                <a:cs typeface="Canva Sans"/>
                <a:sym typeface="Canva Sans"/>
              </a:rPr>
              <a:t>branch having a high impedance stub and a low impedance patch, modeled as inductor and capacitor </a:t>
            </a:r>
            <a:r>
              <a:rPr lang="en-US" sz="3399">
                <a:solidFill>
                  <a:srgbClr val="000000"/>
                </a:solidFill>
                <a:latin typeface="Canva Sans"/>
                <a:ea typeface="Canva Sans"/>
                <a:cs typeface="Canva Sans"/>
                <a:sym typeface="Canva Sans"/>
              </a:rPr>
              <a:t>respectively is connected in shunt with a high impedance main transmission line</a:t>
            </a:r>
          </a:p>
        </p:txBody>
      </p:sp>
      <p:sp>
        <p:nvSpPr>
          <p:cNvPr name="Freeform 4" id="4"/>
          <p:cNvSpPr/>
          <p:nvPr/>
        </p:nvSpPr>
        <p:spPr>
          <a:xfrm flipH="true" flipV="false" rot="-1895103">
            <a:off x="14399787" y="-1295304"/>
            <a:ext cx="5719025" cy="4648008"/>
          </a:xfrm>
          <a:custGeom>
            <a:avLst/>
            <a:gdLst/>
            <a:ahLst/>
            <a:cxnLst/>
            <a:rect r="r" b="b" t="t" l="l"/>
            <a:pathLst>
              <a:path h="4648008" w="5719025">
                <a:moveTo>
                  <a:pt x="5719026" y="0"/>
                </a:moveTo>
                <a:lnTo>
                  <a:pt x="0" y="0"/>
                </a:lnTo>
                <a:lnTo>
                  <a:pt x="0" y="4648008"/>
                </a:lnTo>
                <a:lnTo>
                  <a:pt x="5719026" y="4648008"/>
                </a:lnTo>
                <a:lnTo>
                  <a:pt x="5719026" y="0"/>
                </a:lnTo>
                <a:close/>
              </a:path>
            </a:pathLst>
          </a:custGeom>
          <a:blipFill>
            <a:blip r:embed="rId3">
              <a:alphaModFix amt="50000"/>
              <a:extLst>
                <a:ext uri="{96DAC541-7B7A-43D3-8B79-37D633B846F1}">
                  <asvg:svgBlip xmlns:asvg="http://schemas.microsoft.com/office/drawing/2016/SVG/main" r:embed="rId4"/>
                </a:ext>
              </a:extLst>
            </a:blip>
            <a:stretch>
              <a:fillRect l="0" t="0" r="0" b="0"/>
            </a:stretch>
          </a:blipFill>
        </p:spPr>
      </p:sp>
      <p:grpSp>
        <p:nvGrpSpPr>
          <p:cNvPr name="Group 5" id="5"/>
          <p:cNvGrpSpPr/>
          <p:nvPr/>
        </p:nvGrpSpPr>
        <p:grpSpPr>
          <a:xfrm rot="0">
            <a:off x="12596864" y="4291793"/>
            <a:ext cx="3086100" cy="4578999"/>
            <a:chOff x="0" y="0"/>
            <a:chExt cx="812800" cy="1205992"/>
          </a:xfrm>
        </p:grpSpPr>
        <p:sp>
          <p:nvSpPr>
            <p:cNvPr name="Freeform 6" id="6"/>
            <p:cNvSpPr/>
            <p:nvPr/>
          </p:nvSpPr>
          <p:spPr>
            <a:xfrm flipH="false" flipV="false" rot="0">
              <a:off x="0" y="0"/>
              <a:ext cx="812800" cy="1205992"/>
            </a:xfrm>
            <a:custGeom>
              <a:avLst/>
              <a:gdLst/>
              <a:ahLst/>
              <a:cxnLst/>
              <a:rect r="r" b="b" t="t" l="l"/>
              <a:pathLst>
                <a:path h="1205992" w="812800">
                  <a:moveTo>
                    <a:pt x="0" y="0"/>
                  </a:moveTo>
                  <a:lnTo>
                    <a:pt x="812800" y="0"/>
                  </a:lnTo>
                  <a:lnTo>
                    <a:pt x="812800" y="1205992"/>
                  </a:lnTo>
                  <a:lnTo>
                    <a:pt x="0" y="1205992"/>
                  </a:lnTo>
                  <a:close/>
                </a:path>
              </a:pathLst>
            </a:custGeom>
            <a:solidFill>
              <a:srgbClr val="FFFFFF"/>
            </a:solidFill>
          </p:spPr>
        </p:sp>
        <p:sp>
          <p:nvSpPr>
            <p:cNvPr name="TextBox 7" id="7"/>
            <p:cNvSpPr txBox="true"/>
            <p:nvPr/>
          </p:nvSpPr>
          <p:spPr>
            <a:xfrm>
              <a:off x="0" y="-47625"/>
              <a:ext cx="812800" cy="1253617"/>
            </a:xfrm>
            <a:prstGeom prst="rect">
              <a:avLst/>
            </a:prstGeom>
          </p:spPr>
          <p:txBody>
            <a:bodyPr anchor="ctr" rtlCol="false" tIns="50800" lIns="50800" bIns="50800" rIns="50800"/>
            <a:lstStyle/>
            <a:p>
              <a:pPr algn="ctr">
                <a:lnSpc>
                  <a:spcPts val="3220"/>
                </a:lnSpc>
              </a:pPr>
              <a:r>
                <a:rPr lang="en-US" sz="2300" b="true">
                  <a:solidFill>
                    <a:srgbClr val="FFFFFF"/>
                  </a:solidFill>
                  <a:latin typeface="Canva Sans Bold"/>
                  <a:ea typeface="Canva Sans Bold"/>
                  <a:cs typeface="Canva Sans Bold"/>
                  <a:sym typeface="Canva Sans Bold"/>
                </a:rPr>
                <a:t>w = 0.2, w1 = 3.6, w2 = 3.7, w3 = 4.05, wo = 1.15, l1 = 2.8, l2 = 3.8,</a:t>
              </a:r>
            </a:p>
            <a:p>
              <a:pPr algn="ctr">
                <a:lnSpc>
                  <a:spcPts val="3220"/>
                </a:lnSpc>
              </a:pPr>
              <a:r>
                <a:rPr lang="en-US" b="true" sz="2300">
                  <a:solidFill>
                    <a:srgbClr val="FFFFFF"/>
                  </a:solidFill>
                  <a:latin typeface="Canva Sans Bold"/>
                  <a:ea typeface="Canva Sans Bold"/>
                  <a:cs typeface="Canva Sans Bold"/>
                  <a:sym typeface="Canva Sans Bold"/>
                </a:rPr>
                <a:t>l3 = 0.9, l4 = 3.6, l5 = 6.05, l6 = 3.6, l7 = 3.05, l8 = 3.6, l9 = 3.0, l10 = 4.55, lo = 13.0 (all in mm)</a:t>
              </a:r>
            </a:p>
          </p:txBody>
        </p:sp>
      </p:grpSp>
      <p:sp>
        <p:nvSpPr>
          <p:cNvPr name="TextBox 8" id="8"/>
          <p:cNvSpPr txBox="true"/>
          <p:nvPr/>
        </p:nvSpPr>
        <p:spPr>
          <a:xfrm rot="0">
            <a:off x="4880450" y="9127967"/>
            <a:ext cx="8023741" cy="580390"/>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a:ea typeface="Canva Sans"/>
                <a:cs typeface="Canva Sans"/>
                <a:sym typeface="Canva Sans"/>
              </a:rPr>
              <a:t> (a) Structure. (b) LC equivalent circuit.</a:t>
            </a:r>
          </a:p>
        </p:txBody>
      </p:sp>
      <p:sp>
        <p:nvSpPr>
          <p:cNvPr name="TextBox 9" id="9"/>
          <p:cNvSpPr txBox="true"/>
          <p:nvPr/>
        </p:nvSpPr>
        <p:spPr>
          <a:xfrm rot="0">
            <a:off x="489861" y="933450"/>
            <a:ext cx="6036707" cy="887095"/>
          </a:xfrm>
          <a:prstGeom prst="rect">
            <a:avLst/>
          </a:prstGeom>
        </p:spPr>
        <p:txBody>
          <a:bodyPr anchor="t" rtlCol="false" tIns="0" lIns="0" bIns="0" rIns="0">
            <a:spAutoFit/>
          </a:bodyPr>
          <a:lstStyle/>
          <a:p>
            <a:pPr algn="ctr">
              <a:lnSpc>
                <a:spcPts val="7279"/>
              </a:lnSpc>
            </a:pPr>
            <a:r>
              <a:rPr lang="en-US" sz="5199" b="true">
                <a:solidFill>
                  <a:srgbClr val="000000"/>
                </a:solidFill>
                <a:latin typeface="Canva Sans Bold"/>
                <a:ea typeface="Canva Sans Bold"/>
                <a:cs typeface="Canva Sans Bold"/>
                <a:sym typeface="Canva Sans Bold"/>
              </a:rPr>
              <a:t>Primary Resonator</a:t>
            </a:r>
          </a:p>
        </p:txBody>
      </p:sp>
      <p:sp>
        <p:nvSpPr>
          <p:cNvPr name="TextBox 10" id="10"/>
          <p:cNvSpPr txBox="true"/>
          <p:nvPr/>
        </p:nvSpPr>
        <p:spPr>
          <a:xfrm rot="0">
            <a:off x="16897350" y="8830310"/>
            <a:ext cx="1028700" cy="580390"/>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a:ea typeface="Canva Sans"/>
                <a:cs typeface="Canva Sans"/>
                <a:sym typeface="Canva Sans"/>
              </a:rPr>
              <a:t>45</a:t>
            </a:r>
          </a:p>
        </p:txBody>
      </p:sp>
    </p:spTree>
  </p:cSld>
  <p:clrMapOvr>
    <a:masterClrMapping/>
  </p:clrMapOvr>
</p:sld>
</file>

<file path=ppt/slides/slide4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862579" y="4634700"/>
            <a:ext cx="6644844" cy="5557265"/>
          </a:xfrm>
          <a:custGeom>
            <a:avLst/>
            <a:gdLst/>
            <a:ahLst/>
            <a:cxnLst/>
            <a:rect r="r" b="b" t="t" l="l"/>
            <a:pathLst>
              <a:path h="5557265" w="6644844">
                <a:moveTo>
                  <a:pt x="0" y="0"/>
                </a:moveTo>
                <a:lnTo>
                  <a:pt x="6644845" y="0"/>
                </a:lnTo>
                <a:lnTo>
                  <a:pt x="6644845" y="5557265"/>
                </a:lnTo>
                <a:lnTo>
                  <a:pt x="0" y="5557265"/>
                </a:lnTo>
                <a:lnTo>
                  <a:pt x="0" y="0"/>
                </a:lnTo>
                <a:close/>
              </a:path>
            </a:pathLst>
          </a:custGeom>
          <a:blipFill>
            <a:blip r:embed="rId2"/>
            <a:stretch>
              <a:fillRect l="0" t="0" r="0" b="0"/>
            </a:stretch>
          </a:blipFill>
        </p:spPr>
      </p:sp>
      <p:sp>
        <p:nvSpPr>
          <p:cNvPr name="Freeform 3" id="3"/>
          <p:cNvSpPr/>
          <p:nvPr/>
        </p:nvSpPr>
        <p:spPr>
          <a:xfrm flipH="false" flipV="false" rot="0">
            <a:off x="8319445" y="4705892"/>
            <a:ext cx="8786129" cy="5414881"/>
          </a:xfrm>
          <a:custGeom>
            <a:avLst/>
            <a:gdLst/>
            <a:ahLst/>
            <a:cxnLst/>
            <a:rect r="r" b="b" t="t" l="l"/>
            <a:pathLst>
              <a:path h="5414881" w="8786129">
                <a:moveTo>
                  <a:pt x="0" y="0"/>
                </a:moveTo>
                <a:lnTo>
                  <a:pt x="8786130" y="0"/>
                </a:lnTo>
                <a:lnTo>
                  <a:pt x="8786130" y="5414881"/>
                </a:lnTo>
                <a:lnTo>
                  <a:pt x="0" y="5414881"/>
                </a:lnTo>
                <a:lnTo>
                  <a:pt x="0" y="0"/>
                </a:lnTo>
                <a:close/>
              </a:path>
            </a:pathLst>
          </a:custGeom>
          <a:blipFill>
            <a:blip r:embed="rId3"/>
            <a:stretch>
              <a:fillRect l="0" t="0" r="0" b="0"/>
            </a:stretch>
          </a:blipFill>
        </p:spPr>
      </p:sp>
      <p:sp>
        <p:nvSpPr>
          <p:cNvPr name="TextBox 4" id="4"/>
          <p:cNvSpPr txBox="true"/>
          <p:nvPr/>
        </p:nvSpPr>
        <p:spPr>
          <a:xfrm rot="0">
            <a:off x="-324873" y="297052"/>
            <a:ext cx="13390527" cy="887095"/>
          </a:xfrm>
          <a:prstGeom prst="rect">
            <a:avLst/>
          </a:prstGeom>
        </p:spPr>
        <p:txBody>
          <a:bodyPr anchor="t" rtlCol="false" tIns="0" lIns="0" bIns="0" rIns="0">
            <a:spAutoFit/>
          </a:bodyPr>
          <a:lstStyle/>
          <a:p>
            <a:pPr algn="ctr">
              <a:lnSpc>
                <a:spcPts val="7279"/>
              </a:lnSpc>
            </a:pPr>
            <a:r>
              <a:rPr lang="en-US" sz="5199" b="true">
                <a:solidFill>
                  <a:srgbClr val="000000"/>
                </a:solidFill>
                <a:latin typeface="Canva Sans Bold"/>
                <a:ea typeface="Canva Sans Bold"/>
                <a:cs typeface="Canva Sans Bold"/>
                <a:sym typeface="Canva Sans Bold"/>
              </a:rPr>
              <a:t>BASIC MICROSTRIP LOWPASS FILTER</a:t>
            </a:r>
          </a:p>
        </p:txBody>
      </p:sp>
      <p:sp>
        <p:nvSpPr>
          <p:cNvPr name="TextBox 5" id="5"/>
          <p:cNvSpPr txBox="true"/>
          <p:nvPr/>
        </p:nvSpPr>
        <p:spPr>
          <a:xfrm rot="0">
            <a:off x="-324873" y="1422273"/>
            <a:ext cx="18465178" cy="2980690"/>
          </a:xfrm>
          <a:prstGeom prst="rect">
            <a:avLst/>
          </a:prstGeom>
        </p:spPr>
        <p:txBody>
          <a:bodyPr anchor="t" rtlCol="false" tIns="0" lIns="0" bIns="0" rIns="0">
            <a:spAutoFit/>
          </a:bodyPr>
          <a:lstStyle/>
          <a:p>
            <a:pPr algn="just" marL="734059" indent="-367030" lvl="1">
              <a:lnSpc>
                <a:spcPts val="4759"/>
              </a:lnSpc>
              <a:buFont typeface="Arial"/>
              <a:buChar char="•"/>
            </a:pPr>
            <a:r>
              <a:rPr lang="en-US" sz="3399">
                <a:solidFill>
                  <a:srgbClr val="000000"/>
                </a:solidFill>
                <a:latin typeface="Canva Sans"/>
                <a:ea typeface="Canva Sans"/>
                <a:cs typeface="Canva Sans"/>
                <a:sym typeface="Canva Sans"/>
              </a:rPr>
              <a:t>Basic microstrip lowpass filter is designed using stepped impedance resonators and </a:t>
            </a:r>
            <a:r>
              <a:rPr lang="en-US" sz="3399">
                <a:solidFill>
                  <a:srgbClr val="000000"/>
                </a:solidFill>
                <a:latin typeface="Canva Sans"/>
                <a:ea typeface="Canva Sans"/>
                <a:cs typeface="Canva Sans"/>
                <a:sym typeface="Canva Sans"/>
              </a:rPr>
              <a:t>uniform impedance stubs (SIR-UIS)</a:t>
            </a:r>
          </a:p>
          <a:p>
            <a:pPr algn="just" marL="734059" indent="-367030" lvl="1">
              <a:lnSpc>
                <a:spcPts val="4759"/>
              </a:lnSpc>
              <a:buFont typeface="Arial"/>
              <a:buChar char="•"/>
            </a:pPr>
            <a:r>
              <a:rPr lang="en-US" sz="3399">
                <a:solidFill>
                  <a:srgbClr val="000000"/>
                </a:solidFill>
                <a:latin typeface="Canva Sans"/>
                <a:ea typeface="Canva Sans"/>
                <a:cs typeface="Canva Sans"/>
                <a:sym typeface="Canva Sans"/>
              </a:rPr>
              <a:t>The structure consists of two uniformly shaped low impedance stubs and three stepped </a:t>
            </a:r>
            <a:r>
              <a:rPr lang="en-US" sz="3399">
                <a:solidFill>
                  <a:srgbClr val="000000"/>
                </a:solidFill>
                <a:latin typeface="Canva Sans"/>
                <a:ea typeface="Canva Sans"/>
                <a:cs typeface="Canva Sans"/>
                <a:sym typeface="Canva Sans"/>
              </a:rPr>
              <a:t>impedance resonators, Resonator-1, Resonator-2 and Resonator-3 loaded on the high impedance main transmission line.</a:t>
            </a:r>
          </a:p>
        </p:txBody>
      </p:sp>
      <p:sp>
        <p:nvSpPr>
          <p:cNvPr name="TextBox 6" id="6"/>
          <p:cNvSpPr txBox="true"/>
          <p:nvPr/>
        </p:nvSpPr>
        <p:spPr>
          <a:xfrm rot="0">
            <a:off x="17105575" y="9191625"/>
            <a:ext cx="1028700" cy="580390"/>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a:ea typeface="Canva Sans"/>
                <a:cs typeface="Canva Sans"/>
                <a:sym typeface="Canva Sans"/>
              </a:rPr>
              <a:t>46</a:t>
            </a:r>
          </a:p>
        </p:txBody>
      </p:sp>
    </p:spTree>
  </p:cSld>
  <p:clrMapOvr>
    <a:masterClrMapping/>
  </p:clrMapOvr>
</p:sld>
</file>

<file path=ppt/slides/slide4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8700" y="5071009"/>
            <a:ext cx="5420328" cy="4303170"/>
          </a:xfrm>
          <a:custGeom>
            <a:avLst/>
            <a:gdLst/>
            <a:ahLst/>
            <a:cxnLst/>
            <a:rect r="r" b="b" t="t" l="l"/>
            <a:pathLst>
              <a:path h="4303170" w="5420328">
                <a:moveTo>
                  <a:pt x="0" y="0"/>
                </a:moveTo>
                <a:lnTo>
                  <a:pt x="5420328" y="0"/>
                </a:lnTo>
                <a:lnTo>
                  <a:pt x="5420328" y="4303170"/>
                </a:lnTo>
                <a:lnTo>
                  <a:pt x="0" y="4303170"/>
                </a:lnTo>
                <a:lnTo>
                  <a:pt x="0" y="0"/>
                </a:lnTo>
                <a:close/>
              </a:path>
            </a:pathLst>
          </a:custGeom>
          <a:blipFill>
            <a:blip r:embed="rId2"/>
            <a:stretch>
              <a:fillRect l="-4987" t="0" r="-2493" b="0"/>
            </a:stretch>
          </a:blipFill>
        </p:spPr>
      </p:sp>
      <p:sp>
        <p:nvSpPr>
          <p:cNvPr name="Freeform 3" id="3"/>
          <p:cNvSpPr/>
          <p:nvPr/>
        </p:nvSpPr>
        <p:spPr>
          <a:xfrm flipH="false" flipV="false" rot="0">
            <a:off x="6574070" y="5259459"/>
            <a:ext cx="11713930" cy="4114720"/>
          </a:xfrm>
          <a:custGeom>
            <a:avLst/>
            <a:gdLst/>
            <a:ahLst/>
            <a:cxnLst/>
            <a:rect r="r" b="b" t="t" l="l"/>
            <a:pathLst>
              <a:path h="4114720" w="11713930">
                <a:moveTo>
                  <a:pt x="0" y="0"/>
                </a:moveTo>
                <a:lnTo>
                  <a:pt x="11713930" y="0"/>
                </a:lnTo>
                <a:lnTo>
                  <a:pt x="11713930" y="4114720"/>
                </a:lnTo>
                <a:lnTo>
                  <a:pt x="0" y="4114720"/>
                </a:lnTo>
                <a:lnTo>
                  <a:pt x="0" y="0"/>
                </a:lnTo>
                <a:close/>
              </a:path>
            </a:pathLst>
          </a:custGeom>
          <a:blipFill>
            <a:blip r:embed="rId3"/>
            <a:stretch>
              <a:fillRect l="0" t="-6032" r="-420" b="-944"/>
            </a:stretch>
          </a:blipFill>
        </p:spPr>
      </p:sp>
      <p:sp>
        <p:nvSpPr>
          <p:cNvPr name="TextBox 4" id="4"/>
          <p:cNvSpPr txBox="true"/>
          <p:nvPr/>
        </p:nvSpPr>
        <p:spPr>
          <a:xfrm rot="0">
            <a:off x="0" y="675845"/>
            <a:ext cx="17394332" cy="2380615"/>
          </a:xfrm>
          <a:prstGeom prst="rect">
            <a:avLst/>
          </a:prstGeom>
        </p:spPr>
        <p:txBody>
          <a:bodyPr anchor="t" rtlCol="false" tIns="0" lIns="0" bIns="0" rIns="0">
            <a:spAutoFit/>
          </a:bodyPr>
          <a:lstStyle/>
          <a:p>
            <a:pPr algn="just" marL="734059" indent="-367030" lvl="1">
              <a:lnSpc>
                <a:spcPts val="4759"/>
              </a:lnSpc>
              <a:buFont typeface="Arial"/>
              <a:buChar char="•"/>
            </a:pPr>
            <a:r>
              <a:rPr lang="en-US" sz="3399">
                <a:solidFill>
                  <a:srgbClr val="000000"/>
                </a:solidFill>
                <a:latin typeface="Canva Sans"/>
                <a:ea typeface="Canva Sans"/>
                <a:cs typeface="Canva Sans"/>
                <a:sym typeface="Canva Sans"/>
              </a:rPr>
              <a:t>The </a:t>
            </a:r>
            <a:r>
              <a:rPr lang="en-US" b="true" sz="3399">
                <a:solidFill>
                  <a:srgbClr val="000000"/>
                </a:solidFill>
                <a:latin typeface="Canva Sans Bold"/>
                <a:ea typeface="Canva Sans Bold"/>
                <a:cs typeface="Canva Sans Bold"/>
                <a:sym typeface="Canva Sans Bold"/>
              </a:rPr>
              <a:t>cutoff frequency</a:t>
            </a:r>
            <a:r>
              <a:rPr lang="en-US" sz="3399">
                <a:solidFill>
                  <a:srgbClr val="000000"/>
                </a:solidFill>
                <a:latin typeface="Canva Sans"/>
                <a:ea typeface="Canva Sans"/>
                <a:cs typeface="Canva Sans"/>
                <a:sym typeface="Canva Sans"/>
              </a:rPr>
              <a:t> of the filter </a:t>
            </a:r>
            <a:r>
              <a:rPr lang="en-US" sz="3399">
                <a:solidFill>
                  <a:srgbClr val="000000"/>
                </a:solidFill>
                <a:latin typeface="Canva Sans"/>
                <a:ea typeface="Canva Sans"/>
                <a:cs typeface="Canva Sans"/>
                <a:sym typeface="Canva Sans"/>
              </a:rPr>
              <a:t>is </a:t>
            </a:r>
            <a:r>
              <a:rPr lang="en-US" b="true" sz="3399">
                <a:solidFill>
                  <a:srgbClr val="000000"/>
                </a:solidFill>
                <a:latin typeface="Canva Sans Bold"/>
                <a:ea typeface="Canva Sans Bold"/>
                <a:cs typeface="Canva Sans Bold"/>
                <a:sym typeface="Canva Sans Bold"/>
              </a:rPr>
              <a:t>1.95 GHz</a:t>
            </a:r>
          </a:p>
          <a:p>
            <a:pPr algn="just" marL="734059" indent="-367030" lvl="1">
              <a:lnSpc>
                <a:spcPts val="4759"/>
              </a:lnSpc>
              <a:buFont typeface="Arial"/>
              <a:buChar char="•"/>
            </a:pPr>
            <a:r>
              <a:rPr lang="en-US" sz="3399">
                <a:solidFill>
                  <a:srgbClr val="000000"/>
                </a:solidFill>
                <a:latin typeface="Canva Sans"/>
                <a:ea typeface="Canva Sans"/>
                <a:cs typeface="Canva Sans"/>
                <a:sym typeface="Canva Sans"/>
              </a:rPr>
              <a:t>The insertion loss is less than 0.35 dB up to 1.1 GHz of the passband  and the  return loss in the passband is better than 14.7 dB</a:t>
            </a:r>
          </a:p>
          <a:p>
            <a:pPr algn="just" marL="734059" indent="-367030" lvl="1">
              <a:lnSpc>
                <a:spcPts val="4759"/>
              </a:lnSpc>
              <a:buFont typeface="Arial"/>
              <a:buChar char="•"/>
            </a:pPr>
            <a:r>
              <a:rPr lang="en-US" sz="3399">
                <a:solidFill>
                  <a:srgbClr val="000000"/>
                </a:solidFill>
                <a:latin typeface="Canva Sans"/>
                <a:ea typeface="Canva Sans"/>
                <a:cs typeface="Canva Sans"/>
                <a:sym typeface="Canva Sans"/>
              </a:rPr>
              <a:t>The physical size of the filter is  only 15.1 mm × 14.95 mm</a:t>
            </a:r>
          </a:p>
        </p:txBody>
      </p:sp>
      <p:sp>
        <p:nvSpPr>
          <p:cNvPr name="TextBox 5" id="5"/>
          <p:cNvSpPr txBox="true"/>
          <p:nvPr/>
        </p:nvSpPr>
        <p:spPr>
          <a:xfrm rot="0">
            <a:off x="8502103" y="9307504"/>
            <a:ext cx="8420814" cy="580390"/>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a:ea typeface="Canva Sans"/>
                <a:cs typeface="Canva Sans"/>
                <a:sym typeface="Canva Sans"/>
              </a:rPr>
              <a:t>Simulation results of Basic lowpass filter</a:t>
            </a:r>
          </a:p>
        </p:txBody>
      </p:sp>
      <p:sp>
        <p:nvSpPr>
          <p:cNvPr name="TextBox 6" id="6"/>
          <p:cNvSpPr txBox="true"/>
          <p:nvPr/>
        </p:nvSpPr>
        <p:spPr>
          <a:xfrm rot="0">
            <a:off x="1325035" y="9350050"/>
            <a:ext cx="3775710" cy="537844"/>
          </a:xfrm>
          <a:prstGeom prst="rect">
            <a:avLst/>
          </a:prstGeom>
        </p:spPr>
        <p:txBody>
          <a:bodyPr anchor="t" rtlCol="false" tIns="0" lIns="0" bIns="0" rIns="0">
            <a:spAutoFit/>
          </a:bodyPr>
          <a:lstStyle/>
          <a:p>
            <a:pPr algn="ctr">
              <a:lnSpc>
                <a:spcPts val="4480"/>
              </a:lnSpc>
              <a:spcBef>
                <a:spcPct val="0"/>
              </a:spcBef>
            </a:pPr>
            <a:r>
              <a:rPr lang="en-US" sz="3200">
                <a:solidFill>
                  <a:srgbClr val="000000"/>
                </a:solidFill>
                <a:latin typeface="Canva Sans"/>
                <a:ea typeface="Canva Sans"/>
                <a:cs typeface="Canva Sans"/>
                <a:sym typeface="Canva Sans"/>
              </a:rPr>
              <a:t>Basic lowpass filter</a:t>
            </a:r>
          </a:p>
        </p:txBody>
      </p:sp>
      <p:sp>
        <p:nvSpPr>
          <p:cNvPr name="TextBox 7" id="7"/>
          <p:cNvSpPr txBox="true"/>
          <p:nvPr/>
        </p:nvSpPr>
        <p:spPr>
          <a:xfrm rot="0">
            <a:off x="17257975" y="9344025"/>
            <a:ext cx="1028700" cy="580390"/>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a:ea typeface="Canva Sans"/>
                <a:cs typeface="Canva Sans"/>
                <a:sym typeface="Canva Sans"/>
              </a:rPr>
              <a:t>47</a:t>
            </a:r>
          </a:p>
        </p:txBody>
      </p:sp>
    </p:spTree>
  </p:cSld>
  <p:clrMapOvr>
    <a:masterClrMapping/>
  </p:clrMapOvr>
</p:sld>
</file>

<file path=ppt/slides/slide4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3525861">
            <a:off x="8777887" y="-2612009"/>
            <a:ext cx="13709384" cy="13709384"/>
          </a:xfrm>
          <a:custGeom>
            <a:avLst/>
            <a:gdLst/>
            <a:ahLst/>
            <a:cxnLst/>
            <a:rect r="r" b="b" t="t" l="l"/>
            <a:pathLst>
              <a:path h="13709384" w="13709384">
                <a:moveTo>
                  <a:pt x="0" y="0"/>
                </a:moveTo>
                <a:lnTo>
                  <a:pt x="13709384" y="0"/>
                </a:lnTo>
                <a:lnTo>
                  <a:pt x="13709384" y="13709384"/>
                </a:lnTo>
                <a:lnTo>
                  <a:pt x="0" y="13709384"/>
                </a:lnTo>
                <a:lnTo>
                  <a:pt x="0" y="0"/>
                </a:lnTo>
                <a:close/>
              </a:path>
            </a:pathLst>
          </a:custGeom>
          <a:blipFill>
            <a:blip r:embed="rId2">
              <a:alphaModFix amt="35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0">
            <a:off x="10338079" y="2391679"/>
            <a:ext cx="1475610" cy="665240"/>
          </a:xfrm>
          <a:custGeom>
            <a:avLst/>
            <a:gdLst/>
            <a:ahLst/>
            <a:cxnLst/>
            <a:rect r="r" b="b" t="t" l="l"/>
            <a:pathLst>
              <a:path h="665240" w="1475610">
                <a:moveTo>
                  <a:pt x="1475609" y="0"/>
                </a:moveTo>
                <a:lnTo>
                  <a:pt x="0" y="0"/>
                </a:lnTo>
                <a:lnTo>
                  <a:pt x="0" y="665240"/>
                </a:lnTo>
                <a:lnTo>
                  <a:pt x="1475609" y="665240"/>
                </a:lnTo>
                <a:lnTo>
                  <a:pt x="1475609"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12083101" y="2305954"/>
            <a:ext cx="5445612" cy="868318"/>
          </a:xfrm>
          <a:prstGeom prst="rect">
            <a:avLst/>
          </a:prstGeom>
        </p:spPr>
        <p:txBody>
          <a:bodyPr anchor="t" rtlCol="false" tIns="0" lIns="0" bIns="0" rIns="0">
            <a:spAutoFit/>
          </a:bodyPr>
          <a:lstStyle/>
          <a:p>
            <a:pPr algn="l">
              <a:lnSpc>
                <a:spcPts val="3551"/>
              </a:lnSpc>
            </a:pPr>
            <a:r>
              <a:rPr lang="en-US" sz="2219">
                <a:solidFill>
                  <a:srgbClr val="2E2E2E"/>
                </a:solidFill>
                <a:latin typeface="Montserrat Classic"/>
                <a:ea typeface="Montserrat Classic"/>
                <a:cs typeface="Montserrat Classic"/>
                <a:sym typeface="Montserrat Classic"/>
              </a:rPr>
              <a:t>used to enhance the </a:t>
            </a:r>
            <a:r>
              <a:rPr lang="en-US" sz="2219" b="true">
                <a:solidFill>
                  <a:srgbClr val="2E2E2E"/>
                </a:solidFill>
                <a:latin typeface="Montserrat Classic Bold"/>
                <a:ea typeface="Montserrat Classic Bold"/>
                <a:cs typeface="Montserrat Classic Bold"/>
                <a:sym typeface="Montserrat Classic Bold"/>
              </a:rPr>
              <a:t>bandwidth</a:t>
            </a:r>
            <a:r>
              <a:rPr lang="en-US" sz="2219">
                <a:solidFill>
                  <a:srgbClr val="2E2E2E"/>
                </a:solidFill>
                <a:latin typeface="Montserrat Classic"/>
                <a:ea typeface="Montserrat Classic"/>
                <a:cs typeface="Montserrat Classic"/>
                <a:sym typeface="Montserrat Classic"/>
              </a:rPr>
              <a:t> and </a:t>
            </a:r>
            <a:r>
              <a:rPr lang="en-US" sz="2219" b="true">
                <a:solidFill>
                  <a:srgbClr val="2E2E2E"/>
                </a:solidFill>
                <a:latin typeface="Montserrat Classic Bold"/>
                <a:ea typeface="Montserrat Classic Bold"/>
                <a:cs typeface="Montserrat Classic Bold"/>
                <a:sym typeface="Montserrat Classic Bold"/>
              </a:rPr>
              <a:t>gain </a:t>
            </a:r>
            <a:r>
              <a:rPr lang="en-US" sz="2219">
                <a:solidFill>
                  <a:srgbClr val="2E2E2E"/>
                </a:solidFill>
                <a:latin typeface="Montserrat Classic"/>
                <a:ea typeface="Montserrat Classic"/>
                <a:cs typeface="Montserrat Classic"/>
                <a:sym typeface="Montserrat Classic"/>
              </a:rPr>
              <a:t>of microstrip antenna </a:t>
            </a:r>
          </a:p>
        </p:txBody>
      </p:sp>
      <p:sp>
        <p:nvSpPr>
          <p:cNvPr name="Freeform 5" id="5"/>
          <p:cNvSpPr/>
          <p:nvPr/>
        </p:nvSpPr>
        <p:spPr>
          <a:xfrm flipH="true" flipV="false" rot="0">
            <a:off x="10338079" y="4810880"/>
            <a:ext cx="1475610" cy="665240"/>
          </a:xfrm>
          <a:custGeom>
            <a:avLst/>
            <a:gdLst/>
            <a:ahLst/>
            <a:cxnLst/>
            <a:rect r="r" b="b" t="t" l="l"/>
            <a:pathLst>
              <a:path h="665240" w="1475610">
                <a:moveTo>
                  <a:pt x="1475609" y="0"/>
                </a:moveTo>
                <a:lnTo>
                  <a:pt x="0" y="0"/>
                </a:lnTo>
                <a:lnTo>
                  <a:pt x="0" y="665240"/>
                </a:lnTo>
                <a:lnTo>
                  <a:pt x="1475609" y="665240"/>
                </a:lnTo>
                <a:lnTo>
                  <a:pt x="1475609"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true" flipV="false" rot="0">
            <a:off x="10338079" y="7230081"/>
            <a:ext cx="1475610" cy="665240"/>
          </a:xfrm>
          <a:custGeom>
            <a:avLst/>
            <a:gdLst/>
            <a:ahLst/>
            <a:cxnLst/>
            <a:rect r="r" b="b" t="t" l="l"/>
            <a:pathLst>
              <a:path h="665240" w="1475610">
                <a:moveTo>
                  <a:pt x="1475609" y="0"/>
                </a:moveTo>
                <a:lnTo>
                  <a:pt x="0" y="0"/>
                </a:lnTo>
                <a:lnTo>
                  <a:pt x="0" y="665240"/>
                </a:lnTo>
                <a:lnTo>
                  <a:pt x="1475609" y="665240"/>
                </a:lnTo>
                <a:lnTo>
                  <a:pt x="1475609"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7" id="7"/>
          <p:cNvSpPr txBox="true"/>
          <p:nvPr/>
        </p:nvSpPr>
        <p:spPr>
          <a:xfrm rot="0">
            <a:off x="12083101" y="7127726"/>
            <a:ext cx="5937820" cy="784224"/>
          </a:xfrm>
          <a:prstGeom prst="rect">
            <a:avLst/>
          </a:prstGeom>
        </p:spPr>
        <p:txBody>
          <a:bodyPr anchor="t" rtlCol="false" tIns="0" lIns="0" bIns="0" rIns="0">
            <a:spAutoFit/>
          </a:bodyPr>
          <a:lstStyle/>
          <a:p>
            <a:pPr algn="l">
              <a:lnSpc>
                <a:spcPts val="3200"/>
              </a:lnSpc>
            </a:pPr>
            <a:r>
              <a:rPr lang="en-US" sz="2000">
                <a:solidFill>
                  <a:srgbClr val="2E2E2E"/>
                </a:solidFill>
                <a:latin typeface="Montserrat Classic"/>
                <a:ea typeface="Montserrat Classic"/>
                <a:cs typeface="Montserrat Classic"/>
                <a:sym typeface="Montserrat Classic"/>
              </a:rPr>
              <a:t>for </a:t>
            </a:r>
            <a:r>
              <a:rPr lang="en-US" sz="2000" b="true">
                <a:solidFill>
                  <a:srgbClr val="2E2E2E"/>
                </a:solidFill>
                <a:latin typeface="Montserrat Classic Bold"/>
                <a:ea typeface="Montserrat Classic Bold"/>
                <a:cs typeface="Montserrat Classic Bold"/>
                <a:sym typeface="Montserrat Classic Bold"/>
              </a:rPr>
              <a:t>improving </a:t>
            </a:r>
            <a:r>
              <a:rPr lang="en-US" sz="2000">
                <a:solidFill>
                  <a:srgbClr val="2E2E2E"/>
                </a:solidFill>
                <a:latin typeface="Montserrat Classic"/>
                <a:ea typeface="Montserrat Classic"/>
                <a:cs typeface="Montserrat Classic"/>
                <a:sym typeface="Montserrat Classic"/>
              </a:rPr>
              <a:t>the </a:t>
            </a:r>
            <a:r>
              <a:rPr lang="en-US" sz="2000" b="true">
                <a:solidFill>
                  <a:srgbClr val="2E2E2E"/>
                </a:solidFill>
                <a:latin typeface="Montserrat Classic Bold"/>
                <a:ea typeface="Montserrat Classic Bold"/>
                <a:cs typeface="Montserrat Classic Bold"/>
                <a:sym typeface="Montserrat Classic Bold"/>
              </a:rPr>
              <a:t>radiation characteristics</a:t>
            </a:r>
            <a:r>
              <a:rPr lang="en-US" sz="2000">
                <a:solidFill>
                  <a:srgbClr val="2E2E2E"/>
                </a:solidFill>
                <a:latin typeface="Montserrat Classic"/>
                <a:ea typeface="Montserrat Classic"/>
                <a:cs typeface="Montserrat Classic"/>
                <a:sym typeface="Montserrat Classic"/>
              </a:rPr>
              <a:t> of the microstrip antenna.</a:t>
            </a:r>
          </a:p>
        </p:txBody>
      </p:sp>
      <p:sp>
        <p:nvSpPr>
          <p:cNvPr name="TextBox 8" id="8"/>
          <p:cNvSpPr txBox="true"/>
          <p:nvPr/>
        </p:nvSpPr>
        <p:spPr>
          <a:xfrm rot="0">
            <a:off x="1028700" y="3366786"/>
            <a:ext cx="6937442" cy="5016500"/>
          </a:xfrm>
          <a:prstGeom prst="rect">
            <a:avLst/>
          </a:prstGeom>
        </p:spPr>
        <p:txBody>
          <a:bodyPr anchor="t" rtlCol="false" tIns="0" lIns="0" bIns="0" rIns="0">
            <a:spAutoFit/>
          </a:bodyPr>
          <a:lstStyle/>
          <a:p>
            <a:pPr algn="l" marL="539749" indent="-269875" lvl="1">
              <a:lnSpc>
                <a:spcPts val="3999"/>
              </a:lnSpc>
              <a:buFont typeface="Arial"/>
              <a:buChar char="•"/>
            </a:pPr>
            <a:r>
              <a:rPr lang="en-US" sz="2499">
                <a:solidFill>
                  <a:srgbClr val="2E2E2E"/>
                </a:solidFill>
                <a:latin typeface="Montserrat Classic"/>
                <a:ea typeface="Montserrat Classic"/>
                <a:cs typeface="Montserrat Classic"/>
                <a:sym typeface="Montserrat Classic"/>
              </a:rPr>
              <a:t>DGS</a:t>
            </a:r>
            <a:r>
              <a:rPr lang="en-US" b="true" sz="2499">
                <a:solidFill>
                  <a:srgbClr val="2E2E2E"/>
                </a:solidFill>
                <a:latin typeface="Montserrat Classic Bold"/>
                <a:ea typeface="Montserrat Classic Bold"/>
                <a:cs typeface="Montserrat Classic Bold"/>
                <a:sym typeface="Montserrat Classic Bold"/>
              </a:rPr>
              <a:t> </a:t>
            </a:r>
            <a:r>
              <a:rPr lang="en-US" sz="2499">
                <a:solidFill>
                  <a:srgbClr val="2E2E2E"/>
                </a:solidFill>
                <a:latin typeface="Montserrat Classic"/>
                <a:ea typeface="Montserrat Classic"/>
                <a:cs typeface="Montserrat Classic"/>
                <a:sym typeface="Montserrat Classic"/>
              </a:rPr>
              <a:t>is a purposefully created defect on the ground plane of a printed microstrip board. </a:t>
            </a:r>
          </a:p>
          <a:p>
            <a:pPr algn="l" marL="539749" indent="-269875" lvl="1">
              <a:lnSpc>
                <a:spcPts val="3999"/>
              </a:lnSpc>
              <a:buFont typeface="Arial"/>
              <a:buChar char="•"/>
            </a:pPr>
            <a:r>
              <a:rPr lang="en-US" sz="2499">
                <a:solidFill>
                  <a:srgbClr val="2E2E2E"/>
                </a:solidFill>
                <a:latin typeface="Montserrat Classic"/>
                <a:ea typeface="Montserrat Classic"/>
                <a:cs typeface="Montserrat Classic"/>
                <a:sym typeface="Montserrat Classic"/>
              </a:rPr>
              <a:t>It is typically created in the form of an etched-out pattern on the ground plane.</a:t>
            </a:r>
          </a:p>
          <a:p>
            <a:pPr algn="l" marL="539749" indent="-269875" lvl="1">
              <a:lnSpc>
                <a:spcPts val="3999"/>
              </a:lnSpc>
              <a:buFont typeface="Arial"/>
              <a:buChar char="•"/>
            </a:pPr>
            <a:r>
              <a:rPr lang="en-US" sz="2499">
                <a:solidFill>
                  <a:srgbClr val="2E2E2E"/>
                </a:solidFill>
                <a:latin typeface="Montserrat Classic"/>
                <a:ea typeface="Montserrat Classic"/>
                <a:cs typeface="Montserrat Classic"/>
                <a:sym typeface="Montserrat Classic"/>
              </a:rPr>
              <a:t> DGS is a simplified form of Electromagnetic Band Gap (EBG) structure.</a:t>
            </a:r>
          </a:p>
          <a:p>
            <a:pPr algn="l">
              <a:lnSpc>
                <a:spcPts val="3999"/>
              </a:lnSpc>
            </a:pPr>
          </a:p>
        </p:txBody>
      </p:sp>
      <p:sp>
        <p:nvSpPr>
          <p:cNvPr name="Freeform 9" id="9"/>
          <p:cNvSpPr/>
          <p:nvPr/>
        </p:nvSpPr>
        <p:spPr>
          <a:xfrm flipH="true" flipV="false" rot="8532740">
            <a:off x="-2703495" y="7048838"/>
            <a:ext cx="6729406" cy="5469172"/>
          </a:xfrm>
          <a:custGeom>
            <a:avLst/>
            <a:gdLst/>
            <a:ahLst/>
            <a:cxnLst/>
            <a:rect r="r" b="b" t="t" l="l"/>
            <a:pathLst>
              <a:path h="5469172" w="6729406">
                <a:moveTo>
                  <a:pt x="6729406" y="0"/>
                </a:moveTo>
                <a:lnTo>
                  <a:pt x="0" y="0"/>
                </a:lnTo>
                <a:lnTo>
                  <a:pt x="0" y="5469172"/>
                </a:lnTo>
                <a:lnTo>
                  <a:pt x="6729406" y="5469172"/>
                </a:lnTo>
                <a:lnTo>
                  <a:pt x="6729406" y="0"/>
                </a:lnTo>
                <a:close/>
              </a:path>
            </a:pathLst>
          </a:custGeom>
          <a:blipFill>
            <a:blip r:embed="rId6">
              <a:alphaModFix amt="50000"/>
              <a:extLst>
                <a:ext uri="{96DAC541-7B7A-43D3-8B79-37D633B846F1}">
                  <asvg:svgBlip xmlns:asvg="http://schemas.microsoft.com/office/drawing/2016/SVG/main" r:embed="rId7"/>
                </a:ext>
              </a:extLst>
            </a:blip>
            <a:stretch>
              <a:fillRect l="0" t="0" r="0" b="0"/>
            </a:stretch>
          </a:blipFill>
        </p:spPr>
      </p:sp>
      <p:sp>
        <p:nvSpPr>
          <p:cNvPr name="TextBox 10" id="10"/>
          <p:cNvSpPr txBox="true"/>
          <p:nvPr/>
        </p:nvSpPr>
        <p:spPr>
          <a:xfrm rot="0">
            <a:off x="12254072" y="4725155"/>
            <a:ext cx="5445612" cy="1184274"/>
          </a:xfrm>
          <a:prstGeom prst="rect">
            <a:avLst/>
          </a:prstGeom>
        </p:spPr>
        <p:txBody>
          <a:bodyPr anchor="t" rtlCol="false" tIns="0" lIns="0" bIns="0" rIns="0">
            <a:spAutoFit/>
          </a:bodyPr>
          <a:lstStyle/>
          <a:p>
            <a:pPr algn="l">
              <a:lnSpc>
                <a:spcPts val="3200"/>
              </a:lnSpc>
            </a:pPr>
            <a:r>
              <a:rPr lang="en-US" sz="2000" b="true">
                <a:solidFill>
                  <a:srgbClr val="2E2E2E"/>
                </a:solidFill>
                <a:latin typeface="Montserrat Classic Bold"/>
                <a:ea typeface="Montserrat Classic Bold"/>
                <a:cs typeface="Montserrat Classic Bold"/>
                <a:sym typeface="Montserrat Classic Bold"/>
              </a:rPr>
              <a:t>to suppress </a:t>
            </a:r>
            <a:r>
              <a:rPr lang="en-US" sz="2000">
                <a:solidFill>
                  <a:srgbClr val="2E2E2E"/>
                </a:solidFill>
                <a:latin typeface="Montserrat Classic"/>
                <a:ea typeface="Montserrat Classic"/>
                <a:cs typeface="Montserrat Classic"/>
                <a:sym typeface="Montserrat Classic"/>
              </a:rPr>
              <a:t>the </a:t>
            </a:r>
            <a:r>
              <a:rPr lang="en-US" sz="2000" b="true">
                <a:solidFill>
                  <a:srgbClr val="2E2E2E"/>
                </a:solidFill>
                <a:latin typeface="Montserrat Classic Bold"/>
                <a:ea typeface="Montserrat Classic Bold"/>
                <a:cs typeface="Montserrat Classic Bold"/>
                <a:sym typeface="Montserrat Classic Bold"/>
              </a:rPr>
              <a:t>higher mode harmonics,</a:t>
            </a:r>
            <a:r>
              <a:rPr lang="en-US" sz="2000">
                <a:solidFill>
                  <a:srgbClr val="2E2E2E"/>
                </a:solidFill>
                <a:latin typeface="Montserrat Classic"/>
                <a:ea typeface="Montserrat Classic"/>
                <a:cs typeface="Montserrat Classic"/>
                <a:sym typeface="Montserrat Classic"/>
              </a:rPr>
              <a:t> </a:t>
            </a:r>
            <a:r>
              <a:rPr lang="en-US" sz="2000" b="true">
                <a:solidFill>
                  <a:srgbClr val="2E2E2E"/>
                </a:solidFill>
                <a:latin typeface="Montserrat Classic Bold"/>
                <a:ea typeface="Montserrat Classic Bold"/>
                <a:cs typeface="Montserrat Classic Bold"/>
                <a:sym typeface="Montserrat Classic Bold"/>
              </a:rPr>
              <a:t>mutual coupling between adjacent element, and cross-polarization</a:t>
            </a:r>
          </a:p>
        </p:txBody>
      </p:sp>
      <p:sp>
        <p:nvSpPr>
          <p:cNvPr name="TextBox 11" id="11"/>
          <p:cNvSpPr txBox="true"/>
          <p:nvPr/>
        </p:nvSpPr>
        <p:spPr>
          <a:xfrm rot="0">
            <a:off x="0" y="705167"/>
            <a:ext cx="8862211" cy="580390"/>
          </a:xfrm>
          <a:prstGeom prst="rect">
            <a:avLst/>
          </a:prstGeom>
        </p:spPr>
        <p:txBody>
          <a:bodyPr anchor="t" rtlCol="false" tIns="0" lIns="0" bIns="0" rIns="0">
            <a:spAutoFit/>
          </a:bodyPr>
          <a:lstStyle/>
          <a:p>
            <a:pPr algn="ctr">
              <a:lnSpc>
                <a:spcPts val="4759"/>
              </a:lnSpc>
            </a:pPr>
            <a:r>
              <a:rPr lang="en-US" sz="3399" b="true">
                <a:solidFill>
                  <a:srgbClr val="000000"/>
                </a:solidFill>
                <a:latin typeface="Canva Sans Bold"/>
                <a:ea typeface="Canva Sans Bold"/>
                <a:cs typeface="Canva Sans Bold"/>
                <a:sym typeface="Canva Sans Bold"/>
              </a:rPr>
              <a:t> DEFECTED GROUND STRUCTURE (DGS)</a:t>
            </a:r>
          </a:p>
        </p:txBody>
      </p:sp>
      <p:sp>
        <p:nvSpPr>
          <p:cNvPr name="TextBox 12" id="12"/>
          <p:cNvSpPr txBox="true"/>
          <p:nvPr/>
        </p:nvSpPr>
        <p:spPr>
          <a:xfrm rot="0">
            <a:off x="16992221" y="8934767"/>
            <a:ext cx="1028700" cy="580390"/>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a:ea typeface="Canva Sans"/>
                <a:cs typeface="Canva Sans"/>
                <a:sym typeface="Canva Sans"/>
              </a:rPr>
              <a:t>48</a:t>
            </a:r>
          </a:p>
        </p:txBody>
      </p:sp>
    </p:spTree>
  </p:cSld>
  <p:clrMapOvr>
    <a:masterClrMapping/>
  </p:clrMapOvr>
</p:sld>
</file>

<file path=ppt/slides/slide4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4697745"/>
            <a:ext cx="9320319" cy="4276055"/>
          </a:xfrm>
          <a:custGeom>
            <a:avLst/>
            <a:gdLst/>
            <a:ahLst/>
            <a:cxnLst/>
            <a:rect r="r" b="b" t="t" l="l"/>
            <a:pathLst>
              <a:path h="4276055" w="9320319">
                <a:moveTo>
                  <a:pt x="0" y="0"/>
                </a:moveTo>
                <a:lnTo>
                  <a:pt x="9320319" y="0"/>
                </a:lnTo>
                <a:lnTo>
                  <a:pt x="9320319" y="4276055"/>
                </a:lnTo>
                <a:lnTo>
                  <a:pt x="0" y="4276055"/>
                </a:lnTo>
                <a:lnTo>
                  <a:pt x="0" y="0"/>
                </a:lnTo>
                <a:close/>
              </a:path>
            </a:pathLst>
          </a:custGeom>
          <a:blipFill>
            <a:blip r:embed="rId2"/>
            <a:stretch>
              <a:fillRect l="0" t="0" r="0" b="0"/>
            </a:stretch>
          </a:blipFill>
        </p:spPr>
      </p:sp>
      <p:sp>
        <p:nvSpPr>
          <p:cNvPr name="TextBox 3" id="3"/>
          <p:cNvSpPr txBox="true"/>
          <p:nvPr/>
        </p:nvSpPr>
        <p:spPr>
          <a:xfrm rot="0">
            <a:off x="388259" y="706437"/>
            <a:ext cx="4556647" cy="587375"/>
          </a:xfrm>
          <a:prstGeom prst="rect">
            <a:avLst/>
          </a:prstGeom>
        </p:spPr>
        <p:txBody>
          <a:bodyPr anchor="t" rtlCol="false" tIns="0" lIns="0" bIns="0" rIns="0">
            <a:spAutoFit/>
          </a:bodyPr>
          <a:lstStyle/>
          <a:p>
            <a:pPr algn="ctr">
              <a:lnSpc>
                <a:spcPts val="4899"/>
              </a:lnSpc>
            </a:pPr>
            <a:r>
              <a:rPr lang="en-US" sz="3499" b="true">
                <a:solidFill>
                  <a:srgbClr val="000000"/>
                </a:solidFill>
                <a:latin typeface="Canva Sans Bold"/>
                <a:ea typeface="Canva Sans Bold"/>
                <a:cs typeface="Canva Sans Bold"/>
                <a:sym typeface="Canva Sans Bold"/>
              </a:rPr>
              <a:t>proposed Filter-1</a:t>
            </a:r>
          </a:p>
        </p:txBody>
      </p:sp>
      <p:sp>
        <p:nvSpPr>
          <p:cNvPr name="TextBox 4" id="4"/>
          <p:cNvSpPr txBox="true"/>
          <p:nvPr/>
        </p:nvSpPr>
        <p:spPr>
          <a:xfrm rot="0">
            <a:off x="-157578" y="1781827"/>
            <a:ext cx="18155191" cy="2380615"/>
          </a:xfrm>
          <a:prstGeom prst="rect">
            <a:avLst/>
          </a:prstGeom>
        </p:spPr>
        <p:txBody>
          <a:bodyPr anchor="t" rtlCol="false" tIns="0" lIns="0" bIns="0" rIns="0">
            <a:spAutoFit/>
          </a:bodyPr>
          <a:lstStyle/>
          <a:p>
            <a:pPr algn="just" marL="734059" indent="-367030" lvl="1">
              <a:lnSpc>
                <a:spcPts val="4759"/>
              </a:lnSpc>
              <a:buFont typeface="Arial"/>
              <a:buChar char="•"/>
            </a:pPr>
            <a:r>
              <a:rPr lang="en-US" sz="3399">
                <a:solidFill>
                  <a:srgbClr val="000000"/>
                </a:solidFill>
                <a:latin typeface="Canva Sans"/>
                <a:ea typeface="Canva Sans"/>
                <a:cs typeface="Canva Sans"/>
                <a:sym typeface="Canva Sans"/>
              </a:rPr>
              <a:t>consists of two </a:t>
            </a:r>
            <a:r>
              <a:rPr lang="en-US" b="true" sz="3399">
                <a:solidFill>
                  <a:srgbClr val="000000"/>
                </a:solidFill>
                <a:latin typeface="Canva Sans Bold"/>
                <a:ea typeface="Canva Sans Bold"/>
                <a:cs typeface="Canva Sans Bold"/>
                <a:sym typeface="Canva Sans Bold"/>
              </a:rPr>
              <a:t>symmetric H-shaped</a:t>
            </a:r>
            <a:r>
              <a:rPr lang="en-US" sz="3399">
                <a:solidFill>
                  <a:srgbClr val="000000"/>
                </a:solidFill>
                <a:latin typeface="Canva Sans"/>
                <a:ea typeface="Canva Sans"/>
                <a:cs typeface="Canva Sans"/>
                <a:sym typeface="Canva Sans"/>
              </a:rPr>
              <a:t> DGSs etched on the ground metallic plane of the basic lowpass </a:t>
            </a:r>
            <a:r>
              <a:rPr lang="en-US" sz="3399">
                <a:solidFill>
                  <a:srgbClr val="000000"/>
                </a:solidFill>
                <a:latin typeface="Canva Sans"/>
                <a:ea typeface="Canva Sans"/>
                <a:cs typeface="Canva Sans"/>
                <a:sym typeface="Canva Sans"/>
              </a:rPr>
              <a:t>filter structure</a:t>
            </a:r>
          </a:p>
          <a:p>
            <a:pPr algn="just" marL="734059" indent="-367030" lvl="1">
              <a:lnSpc>
                <a:spcPts val="4759"/>
              </a:lnSpc>
              <a:buFont typeface="Arial"/>
              <a:buChar char="•"/>
            </a:pPr>
            <a:r>
              <a:rPr lang="en-US" sz="3399">
                <a:solidFill>
                  <a:srgbClr val="000000"/>
                </a:solidFill>
                <a:latin typeface="Canva Sans"/>
                <a:ea typeface="Canva Sans"/>
                <a:cs typeface="Canva Sans"/>
                <a:sym typeface="Canva Sans"/>
              </a:rPr>
              <a:t>The </a:t>
            </a:r>
            <a:r>
              <a:rPr lang="en-US" b="true" sz="3399">
                <a:solidFill>
                  <a:srgbClr val="000000"/>
                </a:solidFill>
                <a:latin typeface="Canva Sans Bold"/>
                <a:ea typeface="Canva Sans Bold"/>
                <a:cs typeface="Canva Sans Bold"/>
                <a:sym typeface="Canva Sans Bold"/>
              </a:rPr>
              <a:t>stopband bandwidth </a:t>
            </a:r>
            <a:r>
              <a:rPr lang="en-US" sz="3399">
                <a:solidFill>
                  <a:srgbClr val="000000"/>
                </a:solidFill>
                <a:latin typeface="Canva Sans"/>
                <a:ea typeface="Canva Sans"/>
                <a:cs typeface="Canva Sans"/>
                <a:sym typeface="Canva Sans"/>
              </a:rPr>
              <a:t>of the filter is </a:t>
            </a:r>
            <a:r>
              <a:rPr lang="en-US" b="true" sz="3399">
                <a:solidFill>
                  <a:srgbClr val="000000"/>
                </a:solidFill>
                <a:latin typeface="Canva Sans Bold"/>
                <a:ea typeface="Canva Sans Bold"/>
                <a:cs typeface="Canva Sans Bold"/>
                <a:sym typeface="Canva Sans Bold"/>
              </a:rPr>
              <a:t>improved </a:t>
            </a:r>
            <a:r>
              <a:rPr lang="en-US" sz="3399">
                <a:solidFill>
                  <a:srgbClr val="000000"/>
                </a:solidFill>
                <a:latin typeface="Canva Sans"/>
                <a:ea typeface="Canva Sans"/>
                <a:cs typeface="Canva Sans"/>
                <a:sym typeface="Canva Sans"/>
              </a:rPr>
              <a:t>by the use of etched units in the ground plane without  increasing the physical size</a:t>
            </a:r>
          </a:p>
        </p:txBody>
      </p:sp>
      <p:sp>
        <p:nvSpPr>
          <p:cNvPr name="TextBox 5" id="5"/>
          <p:cNvSpPr txBox="true"/>
          <p:nvPr/>
        </p:nvSpPr>
        <p:spPr>
          <a:xfrm rot="0">
            <a:off x="3193846" y="9210675"/>
            <a:ext cx="9414986" cy="422275"/>
          </a:xfrm>
          <a:prstGeom prst="rect">
            <a:avLst/>
          </a:prstGeom>
        </p:spPr>
        <p:txBody>
          <a:bodyPr anchor="t" rtlCol="false" tIns="0" lIns="0" bIns="0" rIns="0">
            <a:spAutoFit/>
          </a:bodyPr>
          <a:lstStyle/>
          <a:p>
            <a:pPr algn="ctr">
              <a:lnSpc>
                <a:spcPts val="3500"/>
              </a:lnSpc>
              <a:spcBef>
                <a:spcPct val="0"/>
              </a:spcBef>
            </a:pPr>
            <a:r>
              <a:rPr lang="en-US" b="true" sz="2500">
                <a:solidFill>
                  <a:srgbClr val="000000"/>
                </a:solidFill>
                <a:latin typeface="Open Sauce Medium"/>
                <a:ea typeface="Open Sauce Medium"/>
                <a:cs typeface="Open Sauce Medium"/>
                <a:sym typeface="Open Sauce Medium"/>
              </a:rPr>
              <a:t>Layout of the proposed Filter-1. (a) Top view. (b) Bottom view</a:t>
            </a:r>
          </a:p>
        </p:txBody>
      </p:sp>
      <p:sp>
        <p:nvSpPr>
          <p:cNvPr name="Freeform 6" id="6"/>
          <p:cNvSpPr/>
          <p:nvPr/>
        </p:nvSpPr>
        <p:spPr>
          <a:xfrm flipH="false" flipV="false" rot="0">
            <a:off x="9620858" y="5345410"/>
            <a:ext cx="8117716" cy="2980724"/>
          </a:xfrm>
          <a:custGeom>
            <a:avLst/>
            <a:gdLst/>
            <a:ahLst/>
            <a:cxnLst/>
            <a:rect r="r" b="b" t="t" l="l"/>
            <a:pathLst>
              <a:path h="2980724" w="8117716">
                <a:moveTo>
                  <a:pt x="0" y="0"/>
                </a:moveTo>
                <a:lnTo>
                  <a:pt x="8117715" y="0"/>
                </a:lnTo>
                <a:lnTo>
                  <a:pt x="8117715" y="2980724"/>
                </a:lnTo>
                <a:lnTo>
                  <a:pt x="0" y="2980724"/>
                </a:lnTo>
                <a:lnTo>
                  <a:pt x="0" y="0"/>
                </a:lnTo>
                <a:close/>
              </a:path>
            </a:pathLst>
          </a:custGeom>
          <a:blipFill>
            <a:blip r:embed="rId3"/>
            <a:stretch>
              <a:fillRect l="0" t="0" r="0" b="0"/>
            </a:stretch>
          </a:blipFill>
        </p:spPr>
      </p:sp>
      <p:sp>
        <p:nvSpPr>
          <p:cNvPr name="TextBox 7" id="7"/>
          <p:cNvSpPr txBox="true"/>
          <p:nvPr/>
        </p:nvSpPr>
        <p:spPr>
          <a:xfrm rot="0">
            <a:off x="17144621" y="9087167"/>
            <a:ext cx="1028700" cy="580390"/>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a:ea typeface="Canva Sans"/>
                <a:cs typeface="Canva Sans"/>
                <a:sym typeface="Canva Sans"/>
              </a:rPr>
              <a:t>49</a:t>
            </a:r>
          </a:p>
        </p:txBody>
      </p:sp>
    </p:spTree>
  </p:cSld>
  <p:clrMapOvr>
    <a:masterClrMapping/>
  </p:clrMapOvr>
</p:sld>
</file>

<file path=ppt/slides/slide5.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351532" y="2163097"/>
            <a:ext cx="17936468" cy="12536805"/>
          </a:xfrm>
          <a:prstGeom prst="rect">
            <a:avLst/>
          </a:prstGeom>
        </p:spPr>
        <p:txBody>
          <a:bodyPr anchor="t" rtlCol="false" tIns="0" lIns="0" bIns="0" rIns="0">
            <a:spAutoFit/>
          </a:bodyPr>
          <a:lstStyle/>
          <a:p>
            <a:pPr algn="just" marL="690881" indent="-345440" lvl="1">
              <a:lnSpc>
                <a:spcPts val="4480"/>
              </a:lnSpc>
              <a:buAutoNum type="arabicPeriod" startAt="1"/>
            </a:pPr>
            <a:r>
              <a:rPr lang="en-US" sz="3200">
                <a:solidFill>
                  <a:srgbClr val="000000"/>
                </a:solidFill>
                <a:latin typeface="Canva Sans"/>
                <a:ea typeface="Canva Sans"/>
                <a:cs typeface="Canva Sans"/>
                <a:sym typeface="Canva Sans"/>
              </a:rPr>
              <a:t>Intro</a:t>
            </a:r>
            <a:r>
              <a:rPr lang="en-US" sz="3200">
                <a:solidFill>
                  <a:srgbClr val="000000"/>
                </a:solidFill>
                <a:latin typeface="Canva Sans"/>
                <a:ea typeface="Canva Sans"/>
                <a:cs typeface="Canva Sans"/>
                <a:sym typeface="Canva Sans"/>
              </a:rPr>
              <a:t>duction to THz technology and the interest in planar Goubau lines:</a:t>
            </a:r>
          </a:p>
          <a:p>
            <a:pPr algn="just" marL="1381761" indent="-460587" lvl="2">
              <a:lnSpc>
                <a:spcPts val="4480"/>
              </a:lnSpc>
              <a:buFont typeface="Arial"/>
              <a:buChar char="⚬"/>
            </a:pPr>
            <a:r>
              <a:rPr lang="en-US" sz="3200">
                <a:solidFill>
                  <a:srgbClr val="000000"/>
                </a:solidFill>
                <a:latin typeface="Canva Sans"/>
                <a:ea typeface="Canva Sans"/>
                <a:cs typeface="Canva Sans"/>
                <a:sym typeface="Canva Sans"/>
              </a:rPr>
              <a:t>THz technology holds promise for various applications.</a:t>
            </a:r>
          </a:p>
          <a:p>
            <a:pPr algn="just" marL="1381761" indent="-460587" lvl="2">
              <a:lnSpc>
                <a:spcPts val="4480"/>
              </a:lnSpc>
              <a:buFont typeface="Arial"/>
              <a:buChar char="⚬"/>
            </a:pPr>
            <a:r>
              <a:rPr lang="en-US" sz="3200">
                <a:solidFill>
                  <a:srgbClr val="000000"/>
                </a:solidFill>
                <a:latin typeface="Canva Sans"/>
                <a:ea typeface="Canva Sans"/>
                <a:cs typeface="Canva Sans"/>
                <a:sym typeface="Canva Sans"/>
              </a:rPr>
              <a:t>Planar Goubau lines have attracted attention due to their low-loss properties.</a:t>
            </a:r>
          </a:p>
          <a:p>
            <a:pPr algn="just" marL="690881" indent="-345440" lvl="1">
              <a:lnSpc>
                <a:spcPts val="4480"/>
              </a:lnSpc>
              <a:buAutoNum type="arabicPeriod" startAt="1"/>
            </a:pPr>
            <a:r>
              <a:rPr lang="en-US" sz="3200">
                <a:solidFill>
                  <a:srgbClr val="000000"/>
                </a:solidFill>
                <a:latin typeface="Canva Sans"/>
                <a:ea typeface="Canva Sans"/>
                <a:cs typeface="Canva Sans"/>
                <a:sym typeface="Canva Sans"/>
              </a:rPr>
              <a:t>Challenges posed by single-wire waveguides in component development:</a:t>
            </a:r>
          </a:p>
          <a:p>
            <a:pPr algn="just" marL="1381761" indent="-460587" lvl="2">
              <a:lnSpc>
                <a:spcPts val="4480"/>
              </a:lnSpc>
              <a:buFont typeface="Arial"/>
              <a:buChar char="⚬"/>
            </a:pPr>
            <a:r>
              <a:rPr lang="en-US" sz="3200">
                <a:solidFill>
                  <a:srgbClr val="000000"/>
                </a:solidFill>
                <a:latin typeface="Canva Sans"/>
                <a:ea typeface="Canva Sans"/>
                <a:cs typeface="Canva Sans"/>
                <a:sym typeface="Canva Sans"/>
              </a:rPr>
              <a:t>Single-wire waveguides limit design flexibility for standardized components.</a:t>
            </a:r>
          </a:p>
          <a:p>
            <a:pPr algn="just" marL="1381761" indent="-460587" lvl="2">
              <a:lnSpc>
                <a:spcPts val="4480"/>
              </a:lnSpc>
              <a:buFont typeface="Arial"/>
              <a:buChar char="⚬"/>
            </a:pPr>
            <a:r>
              <a:rPr lang="en-US" sz="3200">
                <a:solidFill>
                  <a:srgbClr val="000000"/>
                </a:solidFill>
                <a:latin typeface="Canva Sans"/>
                <a:ea typeface="Canva Sans"/>
                <a:cs typeface="Canva Sans"/>
                <a:sym typeface="Canva Sans"/>
              </a:rPr>
              <a:t>Overcoming these limitations is crucial for practical implementations.</a:t>
            </a:r>
          </a:p>
          <a:p>
            <a:pPr algn="just" marL="690881" indent="-345440" lvl="1">
              <a:lnSpc>
                <a:spcPts val="4480"/>
              </a:lnSpc>
              <a:buAutoNum type="arabicPeriod" startAt="1"/>
            </a:pPr>
            <a:r>
              <a:rPr lang="en-US" sz="3200">
                <a:solidFill>
                  <a:srgbClr val="000000"/>
                </a:solidFill>
                <a:latin typeface="Canva Sans"/>
                <a:ea typeface="Canva Sans"/>
                <a:cs typeface="Canva Sans"/>
                <a:sym typeface="Canva Sans"/>
              </a:rPr>
              <a:t>Research objective: Design and implement a tailored bandpass/bandstop filter:</a:t>
            </a:r>
          </a:p>
          <a:p>
            <a:pPr algn="just" marL="1381761" indent="-460587" lvl="2">
              <a:lnSpc>
                <a:spcPts val="4480"/>
              </a:lnSpc>
              <a:buFont typeface="Arial"/>
              <a:buChar char="⚬"/>
            </a:pPr>
            <a:r>
              <a:rPr lang="en-US" sz="3200">
                <a:solidFill>
                  <a:srgbClr val="000000"/>
                </a:solidFill>
                <a:latin typeface="Canva Sans"/>
                <a:ea typeface="Canva Sans"/>
                <a:cs typeface="Canva Sans"/>
                <a:sym typeface="Canva Sans"/>
              </a:rPr>
              <a:t>The study aims to address the need for standardized components in THz technology.</a:t>
            </a:r>
          </a:p>
          <a:p>
            <a:pPr algn="just" marL="1381761" indent="-460587" lvl="2">
              <a:lnSpc>
                <a:spcPts val="4480"/>
              </a:lnSpc>
              <a:buFont typeface="Arial"/>
              <a:buChar char="⚬"/>
            </a:pPr>
            <a:r>
              <a:rPr lang="en-US" sz="3200">
                <a:solidFill>
                  <a:srgbClr val="000000"/>
                </a:solidFill>
                <a:latin typeface="Canva Sans"/>
                <a:ea typeface="Canva Sans"/>
                <a:cs typeface="Canva Sans"/>
                <a:sym typeface="Canva Sans"/>
              </a:rPr>
              <a:t>Focus is on developing a filter optimized for planar Goubau lines.</a:t>
            </a:r>
          </a:p>
          <a:p>
            <a:pPr algn="just" marL="690881" indent="-345440" lvl="1">
              <a:lnSpc>
                <a:spcPts val="4480"/>
              </a:lnSpc>
              <a:buAutoNum type="arabicPeriod" startAt="1"/>
            </a:pPr>
            <a:r>
              <a:rPr lang="en-US" sz="3200">
                <a:solidFill>
                  <a:srgbClr val="000000"/>
                </a:solidFill>
                <a:latin typeface="Canva Sans"/>
                <a:ea typeface="Canva Sans"/>
                <a:cs typeface="Canva Sans"/>
                <a:sym typeface="Canva Sans"/>
              </a:rPr>
              <a:t>Definition of Planar Goubau Line Filters (PGLFs) and their structure:</a:t>
            </a:r>
          </a:p>
          <a:p>
            <a:pPr algn="just" marL="1381761" indent="-460587" lvl="2">
              <a:lnSpc>
                <a:spcPts val="4480"/>
              </a:lnSpc>
              <a:buFont typeface="Arial"/>
              <a:buChar char="⚬"/>
            </a:pPr>
            <a:r>
              <a:rPr lang="en-US" sz="3200">
                <a:solidFill>
                  <a:srgbClr val="000000"/>
                </a:solidFill>
                <a:latin typeface="Canva Sans"/>
                <a:ea typeface="Canva Sans"/>
                <a:cs typeface="Canva Sans"/>
                <a:sym typeface="Canva Sans"/>
              </a:rPr>
              <a:t>PGLFs operate by guiding electromagnetic waves along planar Goubau lines.</a:t>
            </a:r>
          </a:p>
          <a:p>
            <a:pPr algn="just" marL="1381761" indent="-460587" lvl="2">
              <a:lnSpc>
                <a:spcPts val="4480"/>
              </a:lnSpc>
              <a:buFont typeface="Arial"/>
              <a:buChar char="⚬"/>
            </a:pPr>
            <a:r>
              <a:rPr lang="en-US" sz="3200">
                <a:solidFill>
                  <a:srgbClr val="000000"/>
                </a:solidFill>
                <a:latin typeface="Canva Sans"/>
                <a:ea typeface="Canva Sans"/>
                <a:cs typeface="Canva Sans"/>
                <a:sym typeface="Canva Sans"/>
              </a:rPr>
              <a:t>Structure consists of a conductive strip above a dielectric substrate.</a:t>
            </a:r>
          </a:p>
          <a:p>
            <a:pPr algn="just">
              <a:lnSpc>
                <a:spcPts val="4480"/>
              </a:lnSpc>
            </a:pPr>
          </a:p>
          <a:p>
            <a:pPr algn="just">
              <a:lnSpc>
                <a:spcPts val="3920"/>
              </a:lnSpc>
            </a:pPr>
          </a:p>
          <a:p>
            <a:pPr algn="just">
              <a:lnSpc>
                <a:spcPts val="4759"/>
              </a:lnSpc>
            </a:pPr>
          </a:p>
          <a:p>
            <a:pPr algn="just">
              <a:lnSpc>
                <a:spcPts val="4759"/>
              </a:lnSpc>
            </a:pPr>
          </a:p>
          <a:p>
            <a:pPr algn="just">
              <a:lnSpc>
                <a:spcPts val="4759"/>
              </a:lnSpc>
            </a:pPr>
          </a:p>
          <a:p>
            <a:pPr algn="just">
              <a:lnSpc>
                <a:spcPts val="4759"/>
              </a:lnSpc>
            </a:pPr>
          </a:p>
          <a:p>
            <a:pPr algn="just">
              <a:lnSpc>
                <a:spcPts val="4759"/>
              </a:lnSpc>
            </a:pPr>
          </a:p>
          <a:p>
            <a:pPr algn="just">
              <a:lnSpc>
                <a:spcPts val="4759"/>
              </a:lnSpc>
            </a:pPr>
          </a:p>
          <a:p>
            <a:pPr algn="just">
              <a:lnSpc>
                <a:spcPts val="4759"/>
              </a:lnSpc>
            </a:pPr>
          </a:p>
        </p:txBody>
      </p:sp>
      <p:sp>
        <p:nvSpPr>
          <p:cNvPr name="TextBox 3" id="3"/>
          <p:cNvSpPr txBox="true"/>
          <p:nvPr/>
        </p:nvSpPr>
        <p:spPr>
          <a:xfrm rot="0">
            <a:off x="1162583" y="381103"/>
            <a:ext cx="4206240" cy="1576069"/>
          </a:xfrm>
          <a:prstGeom prst="rect">
            <a:avLst/>
          </a:prstGeom>
        </p:spPr>
        <p:txBody>
          <a:bodyPr anchor="t" rtlCol="false" tIns="0" lIns="0" bIns="0" rIns="0">
            <a:spAutoFit/>
          </a:bodyPr>
          <a:lstStyle/>
          <a:p>
            <a:pPr algn="ctr">
              <a:lnSpc>
                <a:spcPts val="12880"/>
              </a:lnSpc>
            </a:pPr>
            <a:r>
              <a:rPr lang="en-US" sz="9200" b="true">
                <a:solidFill>
                  <a:srgbClr val="004AAD"/>
                </a:solidFill>
                <a:latin typeface="Montserrat Classic Bold"/>
                <a:ea typeface="Montserrat Classic Bold"/>
                <a:cs typeface="Montserrat Classic Bold"/>
                <a:sym typeface="Montserrat Classic Bold"/>
              </a:rPr>
              <a:t>VISION</a:t>
            </a:r>
          </a:p>
        </p:txBody>
      </p:sp>
      <p:sp>
        <p:nvSpPr>
          <p:cNvPr name="TextBox 4" id="4"/>
          <p:cNvSpPr txBox="true"/>
          <p:nvPr/>
        </p:nvSpPr>
        <p:spPr>
          <a:xfrm rot="0">
            <a:off x="17814391" y="9344025"/>
            <a:ext cx="255240" cy="580390"/>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a:ea typeface="Canva Sans"/>
                <a:cs typeface="Canva Sans"/>
                <a:sym typeface="Canva Sans"/>
              </a:rPr>
              <a:t>5</a:t>
            </a:r>
          </a:p>
        </p:txBody>
      </p:sp>
    </p:spTree>
  </p:cSld>
  <p:clrMapOvr>
    <a:masterClrMapping/>
  </p:clrMapOvr>
</p:sld>
</file>

<file path=ppt/slides/slide5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532722" y="4820462"/>
            <a:ext cx="14747671" cy="4863594"/>
          </a:xfrm>
          <a:custGeom>
            <a:avLst/>
            <a:gdLst/>
            <a:ahLst/>
            <a:cxnLst/>
            <a:rect r="r" b="b" t="t" l="l"/>
            <a:pathLst>
              <a:path h="4863594" w="14747671">
                <a:moveTo>
                  <a:pt x="0" y="0"/>
                </a:moveTo>
                <a:lnTo>
                  <a:pt x="14747671" y="0"/>
                </a:lnTo>
                <a:lnTo>
                  <a:pt x="14747671" y="4863593"/>
                </a:lnTo>
                <a:lnTo>
                  <a:pt x="0" y="4863593"/>
                </a:lnTo>
                <a:lnTo>
                  <a:pt x="0" y="0"/>
                </a:lnTo>
                <a:close/>
              </a:path>
            </a:pathLst>
          </a:custGeom>
          <a:blipFill>
            <a:blip r:embed="rId2"/>
            <a:stretch>
              <a:fillRect l="0" t="0" r="0" b="0"/>
            </a:stretch>
          </a:blipFill>
        </p:spPr>
      </p:sp>
      <p:sp>
        <p:nvSpPr>
          <p:cNvPr name="TextBox 3" id="3"/>
          <p:cNvSpPr txBox="true"/>
          <p:nvPr/>
        </p:nvSpPr>
        <p:spPr>
          <a:xfrm rot="0">
            <a:off x="4617172" y="9712284"/>
            <a:ext cx="9793456" cy="1092283"/>
          </a:xfrm>
          <a:prstGeom prst="rect">
            <a:avLst/>
          </a:prstGeom>
        </p:spPr>
        <p:txBody>
          <a:bodyPr anchor="t" rtlCol="false" tIns="0" lIns="0" bIns="0" rIns="0">
            <a:spAutoFit/>
          </a:bodyPr>
          <a:lstStyle/>
          <a:p>
            <a:pPr algn="ctr">
              <a:lnSpc>
                <a:spcPts val="4480"/>
              </a:lnSpc>
            </a:pPr>
            <a:r>
              <a:rPr lang="en-US" sz="3200">
                <a:solidFill>
                  <a:srgbClr val="000000"/>
                </a:solidFill>
                <a:latin typeface="Canva Sans"/>
                <a:ea typeface="Canva Sans"/>
                <a:cs typeface="Canva Sans"/>
                <a:sym typeface="Canva Sans"/>
              </a:rPr>
              <a:t>Simulation results of the filter with DGS</a:t>
            </a:r>
          </a:p>
          <a:p>
            <a:pPr algn="ctr">
              <a:lnSpc>
                <a:spcPts val="2160"/>
              </a:lnSpc>
            </a:pPr>
          </a:p>
          <a:p>
            <a:pPr algn="ctr">
              <a:lnSpc>
                <a:spcPts val="2160"/>
              </a:lnSpc>
            </a:pPr>
          </a:p>
        </p:txBody>
      </p:sp>
      <p:sp>
        <p:nvSpPr>
          <p:cNvPr name="TextBox 4" id="4"/>
          <p:cNvSpPr txBox="true"/>
          <p:nvPr/>
        </p:nvSpPr>
        <p:spPr>
          <a:xfrm rot="0">
            <a:off x="0" y="448310"/>
            <a:ext cx="17259300" cy="2380615"/>
          </a:xfrm>
          <a:prstGeom prst="rect">
            <a:avLst/>
          </a:prstGeom>
        </p:spPr>
        <p:txBody>
          <a:bodyPr anchor="t" rtlCol="false" tIns="0" lIns="0" bIns="0" rIns="0">
            <a:spAutoFit/>
          </a:bodyPr>
          <a:lstStyle/>
          <a:p>
            <a:pPr algn="just" marL="734059" indent="-367030" lvl="1">
              <a:lnSpc>
                <a:spcPts val="4759"/>
              </a:lnSpc>
              <a:buFont typeface="Arial"/>
              <a:buChar char="•"/>
            </a:pPr>
            <a:r>
              <a:rPr lang="en-US" sz="3399">
                <a:solidFill>
                  <a:srgbClr val="000000"/>
                </a:solidFill>
                <a:latin typeface="Canva Sans"/>
                <a:ea typeface="Canva Sans"/>
                <a:cs typeface="Canva Sans"/>
                <a:sym typeface="Canva Sans"/>
              </a:rPr>
              <a:t>The simulated 3 dB </a:t>
            </a:r>
            <a:r>
              <a:rPr lang="en-US" b="true" sz="3399">
                <a:solidFill>
                  <a:srgbClr val="000000"/>
                </a:solidFill>
                <a:latin typeface="Canva Sans Bold"/>
                <a:ea typeface="Canva Sans Bold"/>
                <a:cs typeface="Canva Sans Bold"/>
                <a:sym typeface="Canva Sans Bold"/>
              </a:rPr>
              <a:t>cutoff frequency of </a:t>
            </a:r>
            <a:r>
              <a:rPr lang="en-US" b="true" sz="3399">
                <a:solidFill>
                  <a:srgbClr val="000000"/>
                </a:solidFill>
                <a:latin typeface="Canva Sans Bold"/>
                <a:ea typeface="Canva Sans Bold"/>
                <a:cs typeface="Canva Sans Bold"/>
                <a:sym typeface="Canva Sans Bold"/>
              </a:rPr>
              <a:t>Filter-1 is 1.945 GHz</a:t>
            </a:r>
            <a:r>
              <a:rPr lang="en-US" sz="3399">
                <a:solidFill>
                  <a:srgbClr val="000000"/>
                </a:solidFill>
                <a:latin typeface="Canva Sans"/>
                <a:ea typeface="Canva Sans"/>
                <a:cs typeface="Canva Sans"/>
                <a:sym typeface="Canva Sans"/>
              </a:rPr>
              <a:t>, and wide stopband bandwidth from 2.315 GHz to 20 GHz</a:t>
            </a:r>
          </a:p>
          <a:p>
            <a:pPr algn="just" marL="734059" indent="-367030" lvl="1">
              <a:lnSpc>
                <a:spcPts val="4759"/>
              </a:lnSpc>
              <a:buFont typeface="Arial"/>
              <a:buChar char="•"/>
            </a:pPr>
            <a:r>
              <a:rPr lang="en-US" sz="3399">
                <a:solidFill>
                  <a:srgbClr val="000000"/>
                </a:solidFill>
                <a:latin typeface="Canva Sans"/>
                <a:ea typeface="Canva Sans"/>
                <a:cs typeface="Canva Sans"/>
                <a:sym typeface="Canva Sans"/>
              </a:rPr>
              <a:t>The insertion loss is lower than 0.3 dB up to 1.1 GHz of the passband and the return loss is higher than 30.4 dB </a:t>
            </a:r>
          </a:p>
        </p:txBody>
      </p:sp>
      <p:sp>
        <p:nvSpPr>
          <p:cNvPr name="TextBox 5" id="5"/>
          <p:cNvSpPr txBox="true"/>
          <p:nvPr/>
        </p:nvSpPr>
        <p:spPr>
          <a:xfrm rot="0">
            <a:off x="16744950" y="8934767"/>
            <a:ext cx="1028700" cy="580390"/>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a:ea typeface="Canva Sans"/>
                <a:cs typeface="Canva Sans"/>
                <a:sym typeface="Canva Sans"/>
              </a:rPr>
              <a:t>50</a:t>
            </a:r>
          </a:p>
        </p:txBody>
      </p:sp>
    </p:spTree>
  </p:cSld>
  <p:clrMapOvr>
    <a:masterClrMapping/>
  </p:clrMapOvr>
</p:sld>
</file>

<file path=ppt/slides/slide5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479365" y="4850980"/>
            <a:ext cx="4431657" cy="4502375"/>
          </a:xfrm>
          <a:custGeom>
            <a:avLst/>
            <a:gdLst/>
            <a:ahLst/>
            <a:cxnLst/>
            <a:rect r="r" b="b" t="t" l="l"/>
            <a:pathLst>
              <a:path h="4502375" w="4431657">
                <a:moveTo>
                  <a:pt x="0" y="0"/>
                </a:moveTo>
                <a:lnTo>
                  <a:pt x="4431657" y="0"/>
                </a:lnTo>
                <a:lnTo>
                  <a:pt x="4431657" y="4502375"/>
                </a:lnTo>
                <a:lnTo>
                  <a:pt x="0" y="4502375"/>
                </a:lnTo>
                <a:lnTo>
                  <a:pt x="0" y="0"/>
                </a:lnTo>
                <a:close/>
              </a:path>
            </a:pathLst>
          </a:custGeom>
          <a:blipFill>
            <a:blip r:embed="rId2"/>
            <a:stretch>
              <a:fillRect l="0" t="0" r="0" b="0"/>
            </a:stretch>
          </a:blipFill>
        </p:spPr>
      </p:sp>
      <p:sp>
        <p:nvSpPr>
          <p:cNvPr name="Freeform 3" id="3"/>
          <p:cNvSpPr/>
          <p:nvPr/>
        </p:nvSpPr>
        <p:spPr>
          <a:xfrm flipH="false" flipV="false" rot="0">
            <a:off x="7323603" y="4850980"/>
            <a:ext cx="5761764" cy="4407320"/>
          </a:xfrm>
          <a:custGeom>
            <a:avLst/>
            <a:gdLst/>
            <a:ahLst/>
            <a:cxnLst/>
            <a:rect r="r" b="b" t="t" l="l"/>
            <a:pathLst>
              <a:path h="4407320" w="5761764">
                <a:moveTo>
                  <a:pt x="0" y="0"/>
                </a:moveTo>
                <a:lnTo>
                  <a:pt x="5761764" y="0"/>
                </a:lnTo>
                <a:lnTo>
                  <a:pt x="5761764" y="4407320"/>
                </a:lnTo>
                <a:lnTo>
                  <a:pt x="0" y="4407320"/>
                </a:lnTo>
                <a:lnTo>
                  <a:pt x="0" y="0"/>
                </a:lnTo>
                <a:close/>
              </a:path>
            </a:pathLst>
          </a:custGeom>
          <a:blipFill>
            <a:blip r:embed="rId3"/>
            <a:stretch>
              <a:fillRect l="0" t="0" r="0" b="0"/>
            </a:stretch>
          </a:blipFill>
        </p:spPr>
      </p:sp>
      <p:sp>
        <p:nvSpPr>
          <p:cNvPr name="TextBox 4" id="4"/>
          <p:cNvSpPr txBox="true"/>
          <p:nvPr/>
        </p:nvSpPr>
        <p:spPr>
          <a:xfrm rot="0">
            <a:off x="0" y="1440947"/>
            <a:ext cx="18017285" cy="1180465"/>
          </a:xfrm>
          <a:prstGeom prst="rect">
            <a:avLst/>
          </a:prstGeom>
        </p:spPr>
        <p:txBody>
          <a:bodyPr anchor="t" rtlCol="false" tIns="0" lIns="0" bIns="0" rIns="0">
            <a:spAutoFit/>
          </a:bodyPr>
          <a:lstStyle/>
          <a:p>
            <a:pPr algn="just" marL="734059" indent="-367030" lvl="1">
              <a:lnSpc>
                <a:spcPts val="4759"/>
              </a:lnSpc>
              <a:buFont typeface="Arial"/>
              <a:buChar char="•"/>
            </a:pPr>
            <a:r>
              <a:rPr lang="en-US" sz="3399">
                <a:solidFill>
                  <a:srgbClr val="000000"/>
                </a:solidFill>
                <a:latin typeface="Canva Sans"/>
                <a:ea typeface="Canva Sans"/>
                <a:cs typeface="Canva Sans"/>
                <a:sym typeface="Canva Sans"/>
              </a:rPr>
              <a:t>To improve the characteristics of Filter-1, one more H-shaped slot is added to the ground plane, </a:t>
            </a:r>
            <a:r>
              <a:rPr lang="en-US" sz="3399">
                <a:solidFill>
                  <a:srgbClr val="000000"/>
                </a:solidFill>
                <a:latin typeface="Canva Sans"/>
                <a:ea typeface="Canva Sans"/>
                <a:cs typeface="Canva Sans"/>
                <a:sym typeface="Canva Sans"/>
              </a:rPr>
              <a:t>and the coupling between the DGS resonators is increased</a:t>
            </a:r>
          </a:p>
        </p:txBody>
      </p:sp>
      <p:sp>
        <p:nvSpPr>
          <p:cNvPr name="TextBox 5" id="5"/>
          <p:cNvSpPr txBox="true"/>
          <p:nvPr/>
        </p:nvSpPr>
        <p:spPr>
          <a:xfrm rot="0">
            <a:off x="479696" y="291651"/>
            <a:ext cx="4432751" cy="580390"/>
          </a:xfrm>
          <a:prstGeom prst="rect">
            <a:avLst/>
          </a:prstGeom>
        </p:spPr>
        <p:txBody>
          <a:bodyPr anchor="t" rtlCol="false" tIns="0" lIns="0" bIns="0" rIns="0">
            <a:spAutoFit/>
          </a:bodyPr>
          <a:lstStyle/>
          <a:p>
            <a:pPr algn="ctr">
              <a:lnSpc>
                <a:spcPts val="4759"/>
              </a:lnSpc>
            </a:pPr>
            <a:r>
              <a:rPr lang="en-US" sz="3399" b="true">
                <a:solidFill>
                  <a:srgbClr val="000000"/>
                </a:solidFill>
                <a:latin typeface="Canva Sans Bold"/>
                <a:ea typeface="Canva Sans Bold"/>
                <a:cs typeface="Canva Sans Bold"/>
                <a:sym typeface="Canva Sans Bold"/>
              </a:rPr>
              <a:t>proposed Filter-2</a:t>
            </a:r>
          </a:p>
        </p:txBody>
      </p:sp>
      <p:sp>
        <p:nvSpPr>
          <p:cNvPr name="TextBox 6" id="6"/>
          <p:cNvSpPr txBox="true"/>
          <p:nvPr/>
        </p:nvSpPr>
        <p:spPr>
          <a:xfrm rot="0">
            <a:off x="1782035" y="9549056"/>
            <a:ext cx="11083135" cy="431583"/>
          </a:xfrm>
          <a:prstGeom prst="rect">
            <a:avLst/>
          </a:prstGeom>
        </p:spPr>
        <p:txBody>
          <a:bodyPr anchor="t" rtlCol="false" tIns="0" lIns="0" bIns="0" rIns="0">
            <a:spAutoFit/>
          </a:bodyPr>
          <a:lstStyle/>
          <a:p>
            <a:pPr algn="ctr">
              <a:lnSpc>
                <a:spcPts val="3557"/>
              </a:lnSpc>
            </a:pPr>
            <a:r>
              <a:rPr lang="en-US" sz="2541">
                <a:solidFill>
                  <a:srgbClr val="000000"/>
                </a:solidFill>
                <a:latin typeface="Canva Sans"/>
                <a:ea typeface="Canva Sans"/>
                <a:cs typeface="Canva Sans"/>
                <a:sym typeface="Canva Sans"/>
              </a:rPr>
              <a:t>Bottom view of filter with three H-shaped slot on ground plane</a:t>
            </a:r>
          </a:p>
        </p:txBody>
      </p:sp>
      <p:sp>
        <p:nvSpPr>
          <p:cNvPr name="TextBox 7" id="7"/>
          <p:cNvSpPr txBox="true"/>
          <p:nvPr/>
        </p:nvSpPr>
        <p:spPr>
          <a:xfrm rot="0">
            <a:off x="16897350" y="9087167"/>
            <a:ext cx="1028700" cy="580390"/>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a:ea typeface="Canva Sans"/>
                <a:cs typeface="Canva Sans"/>
                <a:sym typeface="Canva Sans"/>
              </a:rPr>
              <a:t>51</a:t>
            </a:r>
          </a:p>
        </p:txBody>
      </p:sp>
    </p:spTree>
  </p:cSld>
  <p:clrMapOvr>
    <a:masterClrMapping/>
  </p:clrMapOvr>
</p:sld>
</file>

<file path=ppt/slides/slide5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8700" y="4281220"/>
            <a:ext cx="16907255" cy="5801697"/>
          </a:xfrm>
          <a:custGeom>
            <a:avLst/>
            <a:gdLst/>
            <a:ahLst/>
            <a:cxnLst/>
            <a:rect r="r" b="b" t="t" l="l"/>
            <a:pathLst>
              <a:path h="5801697" w="16907255">
                <a:moveTo>
                  <a:pt x="0" y="0"/>
                </a:moveTo>
                <a:lnTo>
                  <a:pt x="16907255" y="0"/>
                </a:lnTo>
                <a:lnTo>
                  <a:pt x="16907255" y="5801697"/>
                </a:lnTo>
                <a:lnTo>
                  <a:pt x="0" y="5801697"/>
                </a:lnTo>
                <a:lnTo>
                  <a:pt x="0" y="0"/>
                </a:lnTo>
                <a:close/>
              </a:path>
            </a:pathLst>
          </a:custGeom>
          <a:blipFill>
            <a:blip r:embed="rId2"/>
            <a:stretch>
              <a:fillRect l="0" t="0" r="0" b="0"/>
            </a:stretch>
          </a:blipFill>
        </p:spPr>
      </p:sp>
      <p:sp>
        <p:nvSpPr>
          <p:cNvPr name="TextBox 3" id="3"/>
          <p:cNvSpPr txBox="true"/>
          <p:nvPr/>
        </p:nvSpPr>
        <p:spPr>
          <a:xfrm rot="0">
            <a:off x="0" y="405130"/>
            <a:ext cx="17935955" cy="3580765"/>
          </a:xfrm>
          <a:prstGeom prst="rect">
            <a:avLst/>
          </a:prstGeom>
        </p:spPr>
        <p:txBody>
          <a:bodyPr anchor="t" rtlCol="false" tIns="0" lIns="0" bIns="0" rIns="0">
            <a:spAutoFit/>
          </a:bodyPr>
          <a:lstStyle/>
          <a:p>
            <a:pPr algn="just" marL="734059" indent="-367030" lvl="1">
              <a:lnSpc>
                <a:spcPts val="4759"/>
              </a:lnSpc>
              <a:buFont typeface="Arial"/>
              <a:buChar char="•"/>
            </a:pPr>
            <a:r>
              <a:rPr lang="en-US" sz="3399">
                <a:solidFill>
                  <a:srgbClr val="000000"/>
                </a:solidFill>
                <a:latin typeface="Canva Sans"/>
                <a:ea typeface="Canva Sans"/>
                <a:cs typeface="Canva Sans"/>
                <a:sym typeface="Canva Sans"/>
              </a:rPr>
              <a:t>Due to increased etched area in the ground plane, the simulated </a:t>
            </a:r>
            <a:r>
              <a:rPr lang="en-US" b="true" sz="3399">
                <a:solidFill>
                  <a:srgbClr val="000000"/>
                </a:solidFill>
                <a:latin typeface="Canva Sans Bold"/>
                <a:ea typeface="Canva Sans Bold"/>
                <a:cs typeface="Canva Sans Bold"/>
                <a:sym typeface="Canva Sans Bold"/>
              </a:rPr>
              <a:t>3 dB cutoff frequency</a:t>
            </a:r>
            <a:r>
              <a:rPr lang="en-US" sz="3399">
                <a:solidFill>
                  <a:srgbClr val="000000"/>
                </a:solidFill>
                <a:latin typeface="Canva Sans"/>
                <a:ea typeface="Canva Sans"/>
                <a:cs typeface="Canva Sans"/>
                <a:sym typeface="Canva Sans"/>
              </a:rPr>
              <a:t> of the proposed Filter-2 is reduced to</a:t>
            </a:r>
            <a:r>
              <a:rPr lang="en-US" b="true" sz="3399">
                <a:solidFill>
                  <a:srgbClr val="000000"/>
                </a:solidFill>
                <a:latin typeface="Canva Sans Bold"/>
                <a:ea typeface="Canva Sans Bold"/>
                <a:cs typeface="Canva Sans Bold"/>
                <a:sym typeface="Canva Sans Bold"/>
              </a:rPr>
              <a:t> 1.88 GHz.</a:t>
            </a:r>
          </a:p>
          <a:p>
            <a:pPr algn="just" marL="734059" indent="-367030" lvl="1">
              <a:lnSpc>
                <a:spcPts val="4759"/>
              </a:lnSpc>
              <a:buFont typeface="Arial"/>
              <a:buChar char="•"/>
            </a:pPr>
            <a:r>
              <a:rPr lang="en-US" sz="3399">
                <a:solidFill>
                  <a:srgbClr val="000000"/>
                </a:solidFill>
                <a:latin typeface="Canva Sans"/>
                <a:ea typeface="Canva Sans"/>
                <a:cs typeface="Canva Sans"/>
                <a:sym typeface="Canva Sans"/>
              </a:rPr>
              <a:t>Filter-2 has low insertion loss and high return loss values in the passband together with a wide stopband up to 20 GHz</a:t>
            </a:r>
          </a:p>
          <a:p>
            <a:pPr algn="just" marL="734059" indent="-367030" lvl="1">
              <a:lnSpc>
                <a:spcPts val="4759"/>
              </a:lnSpc>
              <a:buFont typeface="Arial"/>
              <a:buChar char="•"/>
            </a:pPr>
            <a:r>
              <a:rPr lang="en-US" sz="3399">
                <a:solidFill>
                  <a:srgbClr val="000000"/>
                </a:solidFill>
                <a:latin typeface="Canva Sans"/>
                <a:ea typeface="Canva Sans"/>
                <a:cs typeface="Canva Sans"/>
                <a:sym typeface="Canva Sans"/>
              </a:rPr>
              <a:t>The insertion loss in the passband is less than 0.22 dB up to 1.1 GHz, and high return loss </a:t>
            </a:r>
          </a:p>
        </p:txBody>
      </p:sp>
      <p:sp>
        <p:nvSpPr>
          <p:cNvPr name="TextBox 4" id="4"/>
          <p:cNvSpPr txBox="true"/>
          <p:nvPr/>
        </p:nvSpPr>
        <p:spPr>
          <a:xfrm rot="0">
            <a:off x="17049750" y="9239567"/>
            <a:ext cx="1028700" cy="580390"/>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a:ea typeface="Canva Sans"/>
                <a:cs typeface="Canva Sans"/>
                <a:sym typeface="Canva Sans"/>
              </a:rPr>
              <a:t>52</a:t>
            </a:r>
          </a:p>
        </p:txBody>
      </p:sp>
    </p:spTree>
  </p:cSld>
  <p:clrMapOvr>
    <a:masterClrMapping/>
  </p:clrMapOvr>
</p:sld>
</file>

<file path=ppt/slides/slide5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8700" y="1028700"/>
            <a:ext cx="675462" cy="824630"/>
          </a:xfrm>
          <a:custGeom>
            <a:avLst/>
            <a:gdLst/>
            <a:ahLst/>
            <a:cxnLst/>
            <a:rect r="r" b="b" t="t" l="l"/>
            <a:pathLst>
              <a:path h="824630" w="675462">
                <a:moveTo>
                  <a:pt x="0" y="0"/>
                </a:moveTo>
                <a:lnTo>
                  <a:pt x="675462" y="0"/>
                </a:lnTo>
                <a:lnTo>
                  <a:pt x="675462" y="824630"/>
                </a:lnTo>
                <a:lnTo>
                  <a:pt x="0" y="82463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4318441" y="9258300"/>
            <a:ext cx="9727319" cy="3106962"/>
          </a:xfrm>
          <a:custGeom>
            <a:avLst/>
            <a:gdLst/>
            <a:ahLst/>
            <a:cxnLst/>
            <a:rect r="r" b="b" t="t" l="l"/>
            <a:pathLst>
              <a:path h="3106962" w="9727319">
                <a:moveTo>
                  <a:pt x="0" y="0"/>
                </a:moveTo>
                <a:lnTo>
                  <a:pt x="9727318" y="0"/>
                </a:lnTo>
                <a:lnTo>
                  <a:pt x="9727318" y="3106962"/>
                </a:lnTo>
                <a:lnTo>
                  <a:pt x="0" y="310696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1028700" y="3301760"/>
            <a:ext cx="16230600" cy="3174112"/>
          </a:xfrm>
          <a:prstGeom prst="rect">
            <a:avLst/>
          </a:prstGeom>
        </p:spPr>
        <p:txBody>
          <a:bodyPr anchor="t" rtlCol="false" tIns="0" lIns="0" bIns="0" rIns="0">
            <a:spAutoFit/>
          </a:bodyPr>
          <a:lstStyle/>
          <a:p>
            <a:pPr algn="l">
              <a:lnSpc>
                <a:spcPts val="8217"/>
              </a:lnSpc>
            </a:pPr>
            <a:r>
              <a:rPr lang="en-US" sz="8300" b="true">
                <a:solidFill>
                  <a:srgbClr val="004AAD"/>
                </a:solidFill>
                <a:latin typeface="Montserrat Classic Bold"/>
                <a:ea typeface="Montserrat Classic Bold"/>
                <a:cs typeface="Montserrat Classic Bold"/>
                <a:sym typeface="Montserrat Classic Bold"/>
              </a:rPr>
              <a:t>DESIGN OF THZ LOWPASS FILTER USING SPLIT RING RESONATOR </a:t>
            </a:r>
          </a:p>
        </p:txBody>
      </p:sp>
      <p:sp>
        <p:nvSpPr>
          <p:cNvPr name="TextBox 5" id="5"/>
          <p:cNvSpPr txBox="true"/>
          <p:nvPr/>
        </p:nvSpPr>
        <p:spPr>
          <a:xfrm rot="0">
            <a:off x="1028700" y="4863860"/>
            <a:ext cx="8544752" cy="1597654"/>
          </a:xfrm>
          <a:prstGeom prst="rect">
            <a:avLst/>
          </a:prstGeom>
        </p:spPr>
        <p:txBody>
          <a:bodyPr anchor="t" rtlCol="false" tIns="0" lIns="0" bIns="0" rIns="0">
            <a:spAutoFit/>
          </a:bodyPr>
          <a:lstStyle/>
          <a:p>
            <a:pPr algn="l">
              <a:lnSpc>
                <a:spcPts val="11926"/>
              </a:lnSpc>
            </a:pPr>
          </a:p>
        </p:txBody>
      </p:sp>
      <p:sp>
        <p:nvSpPr>
          <p:cNvPr name="TextBox 6" id="6"/>
          <p:cNvSpPr txBox="true"/>
          <p:nvPr/>
        </p:nvSpPr>
        <p:spPr>
          <a:xfrm rot="0">
            <a:off x="16985907" y="8934767"/>
            <a:ext cx="1028700" cy="580390"/>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a:ea typeface="Canva Sans"/>
                <a:cs typeface="Canva Sans"/>
                <a:sym typeface="Canva Sans"/>
              </a:rPr>
              <a:t>53</a:t>
            </a:r>
          </a:p>
        </p:txBody>
      </p:sp>
    </p:spTree>
  </p:cSld>
  <p:clrMapOvr>
    <a:masterClrMapping/>
  </p:clrMapOvr>
</p:sld>
</file>

<file path=ppt/slides/slide5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625759">
            <a:off x="7878598" y="2149852"/>
            <a:ext cx="10884489" cy="8846121"/>
          </a:xfrm>
          <a:custGeom>
            <a:avLst/>
            <a:gdLst/>
            <a:ahLst/>
            <a:cxnLst/>
            <a:rect r="r" b="b" t="t" l="l"/>
            <a:pathLst>
              <a:path h="8846121" w="10884489">
                <a:moveTo>
                  <a:pt x="0" y="0"/>
                </a:moveTo>
                <a:lnTo>
                  <a:pt x="10884489" y="0"/>
                </a:lnTo>
                <a:lnTo>
                  <a:pt x="10884489" y="8846120"/>
                </a:lnTo>
                <a:lnTo>
                  <a:pt x="0" y="8846120"/>
                </a:lnTo>
                <a:lnTo>
                  <a:pt x="0" y="0"/>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028700" y="1569580"/>
            <a:ext cx="11339643" cy="809635"/>
          </a:xfrm>
          <a:prstGeom prst="rect">
            <a:avLst/>
          </a:prstGeom>
        </p:spPr>
        <p:txBody>
          <a:bodyPr anchor="t" rtlCol="false" tIns="0" lIns="0" bIns="0" rIns="0">
            <a:spAutoFit/>
          </a:bodyPr>
          <a:lstStyle/>
          <a:p>
            <a:pPr algn="l">
              <a:lnSpc>
                <a:spcPts val="6000"/>
              </a:lnSpc>
            </a:pPr>
            <a:r>
              <a:rPr lang="en-US" sz="6000" b="true">
                <a:solidFill>
                  <a:srgbClr val="004AAD"/>
                </a:solidFill>
                <a:latin typeface="Montserrat Classic Bold"/>
                <a:ea typeface="Montserrat Classic Bold"/>
                <a:cs typeface="Montserrat Classic Bold"/>
                <a:sym typeface="Montserrat Classic Bold"/>
              </a:rPr>
              <a:t>INTRODUCTION</a:t>
            </a:r>
          </a:p>
        </p:txBody>
      </p:sp>
      <p:sp>
        <p:nvSpPr>
          <p:cNvPr name="TextBox 4" id="4"/>
          <p:cNvSpPr txBox="true"/>
          <p:nvPr/>
        </p:nvSpPr>
        <p:spPr>
          <a:xfrm rot="0">
            <a:off x="0" y="3301569"/>
            <a:ext cx="18288000" cy="5380990"/>
          </a:xfrm>
          <a:prstGeom prst="rect">
            <a:avLst/>
          </a:prstGeom>
        </p:spPr>
        <p:txBody>
          <a:bodyPr anchor="t" rtlCol="false" tIns="0" lIns="0" bIns="0" rIns="0">
            <a:spAutoFit/>
          </a:bodyPr>
          <a:lstStyle/>
          <a:p>
            <a:pPr algn="l" marL="734059" indent="-367030" lvl="1">
              <a:lnSpc>
                <a:spcPts val="4759"/>
              </a:lnSpc>
              <a:buFont typeface="Arial"/>
              <a:buChar char="•"/>
            </a:pPr>
            <a:r>
              <a:rPr lang="en-US" sz="3399">
                <a:solidFill>
                  <a:srgbClr val="000000"/>
                </a:solidFill>
                <a:latin typeface="Canva Sans"/>
                <a:ea typeface="Canva Sans"/>
                <a:cs typeface="Canva Sans"/>
                <a:sym typeface="Canva Sans"/>
              </a:rPr>
              <a:t>Terahertz (THz) technology has emerged as a promising fiel</a:t>
            </a:r>
            <a:r>
              <a:rPr lang="en-US" sz="3399">
                <a:solidFill>
                  <a:srgbClr val="000000"/>
                </a:solidFill>
                <a:latin typeface="Canva Sans"/>
                <a:ea typeface="Canva Sans"/>
                <a:cs typeface="Canva Sans"/>
                <a:sym typeface="Canva Sans"/>
              </a:rPr>
              <a:t>d with a wide range of applications.</a:t>
            </a:r>
          </a:p>
          <a:p>
            <a:pPr algn="l" marL="734059" indent="-367030" lvl="1">
              <a:lnSpc>
                <a:spcPts val="4759"/>
              </a:lnSpc>
              <a:buFont typeface="Arial"/>
              <a:buChar char="•"/>
            </a:pPr>
            <a:r>
              <a:rPr lang="en-US" sz="3399">
                <a:solidFill>
                  <a:srgbClr val="000000"/>
                </a:solidFill>
                <a:latin typeface="Canva Sans"/>
                <a:ea typeface="Canva Sans"/>
                <a:cs typeface="Canva Sans"/>
                <a:sym typeface="Canva Sans"/>
              </a:rPr>
              <a:t>One of the critical components in THz systems is the filter</a:t>
            </a:r>
          </a:p>
          <a:p>
            <a:pPr algn="l" marL="734059" indent="-367030" lvl="1">
              <a:lnSpc>
                <a:spcPts val="4759"/>
              </a:lnSpc>
              <a:buFont typeface="Arial"/>
              <a:buChar char="•"/>
            </a:pPr>
            <a:r>
              <a:rPr lang="en-US" sz="3399">
                <a:solidFill>
                  <a:srgbClr val="000000"/>
                </a:solidFill>
                <a:latin typeface="Canva Sans"/>
                <a:ea typeface="Canva Sans"/>
                <a:cs typeface="Canva Sans"/>
                <a:sym typeface="Canva Sans"/>
              </a:rPr>
              <a:t> Design and implementation of a passive low pass filter (LPF) in the THz spectrum using split-ring resonators (SRRs).</a:t>
            </a:r>
          </a:p>
          <a:p>
            <a:pPr algn="l" marL="734059" indent="-367030" lvl="1">
              <a:lnSpc>
                <a:spcPts val="4759"/>
              </a:lnSpc>
              <a:buFont typeface="Arial"/>
              <a:buChar char="•"/>
            </a:pPr>
            <a:r>
              <a:rPr lang="en-US" sz="3399">
                <a:solidFill>
                  <a:srgbClr val="000000"/>
                </a:solidFill>
                <a:latin typeface="Canva Sans"/>
                <a:ea typeface="Canva Sans"/>
                <a:cs typeface="Canva Sans"/>
                <a:sym typeface="Canva Sans"/>
              </a:rPr>
              <a:t>SRRs are a type of metamaterial that exhibits unique electromagnetic properties.</a:t>
            </a:r>
          </a:p>
          <a:p>
            <a:pPr algn="l" marL="734059" indent="-367030" lvl="1">
              <a:lnSpc>
                <a:spcPts val="4759"/>
              </a:lnSpc>
              <a:buFont typeface="Arial"/>
              <a:buChar char="•"/>
            </a:pPr>
            <a:r>
              <a:rPr lang="en-US" sz="3399">
                <a:solidFill>
                  <a:srgbClr val="000000"/>
                </a:solidFill>
                <a:latin typeface="Canva Sans"/>
                <a:ea typeface="Canva Sans"/>
                <a:cs typeface="Canva Sans"/>
                <a:sym typeface="Canva Sans"/>
              </a:rPr>
              <a:t>SRRs consist of two concentric loops with a split in both loops facing opposite to each other</a:t>
            </a:r>
          </a:p>
          <a:p>
            <a:pPr algn="l">
              <a:lnSpc>
                <a:spcPts val="4759"/>
              </a:lnSpc>
            </a:pPr>
          </a:p>
        </p:txBody>
      </p:sp>
      <p:sp>
        <p:nvSpPr>
          <p:cNvPr name="TextBox 5" id="5"/>
          <p:cNvSpPr txBox="true"/>
          <p:nvPr/>
        </p:nvSpPr>
        <p:spPr>
          <a:xfrm rot="0">
            <a:off x="17138307" y="9087167"/>
            <a:ext cx="1028700" cy="580390"/>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a:ea typeface="Canva Sans"/>
                <a:cs typeface="Canva Sans"/>
                <a:sym typeface="Canva Sans"/>
              </a:rPr>
              <a:t>54</a:t>
            </a:r>
          </a:p>
        </p:txBody>
      </p:sp>
    </p:spTree>
  </p:cSld>
  <p:clrMapOvr>
    <a:masterClrMapping/>
  </p:clrMapOvr>
</p:sld>
</file>

<file path=ppt/slides/slide5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625759">
            <a:off x="7878598" y="2149852"/>
            <a:ext cx="10884489" cy="8846121"/>
          </a:xfrm>
          <a:custGeom>
            <a:avLst/>
            <a:gdLst/>
            <a:ahLst/>
            <a:cxnLst/>
            <a:rect r="r" b="b" t="t" l="l"/>
            <a:pathLst>
              <a:path h="8846121" w="10884489">
                <a:moveTo>
                  <a:pt x="0" y="0"/>
                </a:moveTo>
                <a:lnTo>
                  <a:pt x="10884489" y="0"/>
                </a:lnTo>
                <a:lnTo>
                  <a:pt x="10884489" y="8846120"/>
                </a:lnTo>
                <a:lnTo>
                  <a:pt x="0" y="8846120"/>
                </a:lnTo>
                <a:lnTo>
                  <a:pt x="0" y="0"/>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0" y="3301569"/>
            <a:ext cx="18288000" cy="4780915"/>
          </a:xfrm>
          <a:prstGeom prst="rect">
            <a:avLst/>
          </a:prstGeom>
        </p:spPr>
        <p:txBody>
          <a:bodyPr anchor="t" rtlCol="false" tIns="0" lIns="0" bIns="0" rIns="0">
            <a:spAutoFit/>
          </a:bodyPr>
          <a:lstStyle/>
          <a:p>
            <a:pPr algn="l" marL="734059" indent="-367030" lvl="1">
              <a:lnSpc>
                <a:spcPts val="4759"/>
              </a:lnSpc>
              <a:buFont typeface="Arial"/>
              <a:buChar char="•"/>
            </a:pPr>
            <a:r>
              <a:rPr lang="en-US" sz="3399">
                <a:solidFill>
                  <a:srgbClr val="000000"/>
                </a:solidFill>
                <a:latin typeface="Canva Sans"/>
                <a:ea typeface="Canva Sans"/>
                <a:cs typeface="Canva Sans"/>
                <a:sym typeface="Canva Sans"/>
              </a:rPr>
              <a:t>Split accumulate large capacitance acrosss it.</a:t>
            </a:r>
          </a:p>
          <a:p>
            <a:pPr algn="l" marL="734059" indent="-367030" lvl="1">
              <a:lnSpc>
                <a:spcPts val="4759"/>
              </a:lnSpc>
              <a:buFont typeface="Arial"/>
              <a:buChar char="•"/>
            </a:pPr>
            <a:r>
              <a:rPr lang="en-US" sz="3399">
                <a:solidFill>
                  <a:srgbClr val="000000"/>
                </a:solidFill>
                <a:latin typeface="Canva Sans"/>
                <a:ea typeface="Canva Sans"/>
                <a:cs typeface="Canva Sans"/>
                <a:sym typeface="Canva Sans"/>
              </a:rPr>
              <a:t>Loop store magnetic energy</a:t>
            </a:r>
          </a:p>
          <a:p>
            <a:pPr algn="l" marL="734059" indent="-367030" lvl="1">
              <a:lnSpc>
                <a:spcPts val="4759"/>
              </a:lnSpc>
              <a:buFont typeface="Arial"/>
              <a:buChar char="•"/>
            </a:pPr>
            <a:r>
              <a:rPr lang="en-US" sz="3399">
                <a:solidFill>
                  <a:srgbClr val="000000"/>
                </a:solidFill>
                <a:latin typeface="Canva Sans"/>
                <a:ea typeface="Canva Sans"/>
                <a:cs typeface="Canva Sans"/>
                <a:sym typeface="Canva Sans"/>
              </a:rPr>
              <a:t>Gap between the loops is kept small</a:t>
            </a:r>
          </a:p>
          <a:p>
            <a:pPr algn="l" marL="734059" indent="-367030" lvl="1">
              <a:lnSpc>
                <a:spcPts val="4759"/>
              </a:lnSpc>
              <a:buFont typeface="Arial"/>
              <a:buChar char="•"/>
            </a:pPr>
            <a:r>
              <a:rPr lang="en-US" sz="3399">
                <a:solidFill>
                  <a:srgbClr val="000000"/>
                </a:solidFill>
                <a:latin typeface="Canva Sans"/>
                <a:ea typeface="Canva Sans"/>
                <a:cs typeface="Canva Sans"/>
                <a:sym typeface="Canva Sans"/>
              </a:rPr>
              <a:t> Project is to realize a novel passive LPF with acceptable electrical performance and reduced losses</a:t>
            </a:r>
          </a:p>
          <a:p>
            <a:pPr algn="l" marL="734059" indent="-367030" lvl="1">
              <a:lnSpc>
                <a:spcPts val="4759"/>
              </a:lnSpc>
              <a:buFont typeface="Arial"/>
              <a:buChar char="•"/>
            </a:pPr>
            <a:r>
              <a:rPr lang="en-US" sz="3399">
                <a:solidFill>
                  <a:srgbClr val="000000"/>
                </a:solidFill>
                <a:latin typeface="Canva Sans"/>
                <a:ea typeface="Canva Sans"/>
                <a:cs typeface="Canva Sans"/>
                <a:sym typeface="Canva Sans"/>
              </a:rPr>
              <a:t>No active components</a:t>
            </a:r>
          </a:p>
          <a:p>
            <a:pPr algn="l">
              <a:lnSpc>
                <a:spcPts val="4759"/>
              </a:lnSpc>
            </a:pPr>
          </a:p>
          <a:p>
            <a:pPr algn="l">
              <a:lnSpc>
                <a:spcPts val="4759"/>
              </a:lnSpc>
            </a:pPr>
          </a:p>
        </p:txBody>
      </p:sp>
      <p:sp>
        <p:nvSpPr>
          <p:cNvPr name="TextBox 4" id="4"/>
          <p:cNvSpPr txBox="true"/>
          <p:nvPr/>
        </p:nvSpPr>
        <p:spPr>
          <a:xfrm rot="0">
            <a:off x="17290707" y="9239567"/>
            <a:ext cx="1028700" cy="580390"/>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a:ea typeface="Canva Sans"/>
                <a:cs typeface="Canva Sans"/>
                <a:sym typeface="Canva Sans"/>
              </a:rPr>
              <a:t>55</a:t>
            </a:r>
          </a:p>
        </p:txBody>
      </p:sp>
    </p:spTree>
  </p:cSld>
  <p:clrMapOvr>
    <a:masterClrMapping/>
  </p:clrMapOvr>
</p:sld>
</file>

<file path=ppt/slides/slide5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625759">
            <a:off x="8413396" y="2370063"/>
            <a:ext cx="10884489" cy="8846121"/>
          </a:xfrm>
          <a:custGeom>
            <a:avLst/>
            <a:gdLst/>
            <a:ahLst/>
            <a:cxnLst/>
            <a:rect r="r" b="b" t="t" l="l"/>
            <a:pathLst>
              <a:path h="8846121" w="10884489">
                <a:moveTo>
                  <a:pt x="0" y="0"/>
                </a:moveTo>
                <a:lnTo>
                  <a:pt x="10884489" y="0"/>
                </a:lnTo>
                <a:lnTo>
                  <a:pt x="10884489" y="8846120"/>
                </a:lnTo>
                <a:lnTo>
                  <a:pt x="0" y="8846120"/>
                </a:lnTo>
                <a:lnTo>
                  <a:pt x="0" y="0"/>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028700" y="1569580"/>
            <a:ext cx="11339643" cy="809635"/>
          </a:xfrm>
          <a:prstGeom prst="rect">
            <a:avLst/>
          </a:prstGeom>
        </p:spPr>
        <p:txBody>
          <a:bodyPr anchor="t" rtlCol="false" tIns="0" lIns="0" bIns="0" rIns="0">
            <a:spAutoFit/>
          </a:bodyPr>
          <a:lstStyle/>
          <a:p>
            <a:pPr algn="l">
              <a:lnSpc>
                <a:spcPts val="6000"/>
              </a:lnSpc>
            </a:pPr>
            <a:r>
              <a:rPr lang="en-US" sz="6000" b="true">
                <a:solidFill>
                  <a:srgbClr val="004AAD"/>
                </a:solidFill>
                <a:latin typeface="Montserrat Classic Bold"/>
                <a:ea typeface="Montserrat Classic Bold"/>
                <a:cs typeface="Montserrat Classic Bold"/>
                <a:sym typeface="Montserrat Classic Bold"/>
              </a:rPr>
              <a:t>SPLIT RING RESONATOR</a:t>
            </a:r>
          </a:p>
        </p:txBody>
      </p:sp>
      <p:sp>
        <p:nvSpPr>
          <p:cNvPr name="TextBox 4" id="4"/>
          <p:cNvSpPr txBox="true"/>
          <p:nvPr/>
        </p:nvSpPr>
        <p:spPr>
          <a:xfrm rot="0">
            <a:off x="0" y="3919855"/>
            <a:ext cx="18288000" cy="2380615"/>
          </a:xfrm>
          <a:prstGeom prst="rect">
            <a:avLst/>
          </a:prstGeom>
        </p:spPr>
        <p:txBody>
          <a:bodyPr anchor="t" rtlCol="false" tIns="0" lIns="0" bIns="0" rIns="0">
            <a:spAutoFit/>
          </a:bodyPr>
          <a:lstStyle/>
          <a:p>
            <a:pPr algn="l" marL="734059" indent="-367030" lvl="1">
              <a:lnSpc>
                <a:spcPts val="4759"/>
              </a:lnSpc>
              <a:buFont typeface="Arial"/>
              <a:buChar char="•"/>
            </a:pPr>
            <a:r>
              <a:rPr lang="en-US" sz="3399">
                <a:solidFill>
                  <a:srgbClr val="000000"/>
                </a:solidFill>
                <a:latin typeface="Canva Sans"/>
                <a:ea typeface="Canva Sans"/>
                <a:cs typeface="Canva Sans"/>
                <a:sym typeface="Canva Sans"/>
              </a:rPr>
              <a:t>Designed to store electromagnetic energy</a:t>
            </a:r>
          </a:p>
          <a:p>
            <a:pPr algn="l" marL="734059" indent="-367030" lvl="1">
              <a:lnSpc>
                <a:spcPts val="4759"/>
              </a:lnSpc>
              <a:buFont typeface="Arial"/>
              <a:buChar char="•"/>
            </a:pPr>
            <a:r>
              <a:rPr lang="en-US" sz="3399">
                <a:solidFill>
                  <a:srgbClr val="000000"/>
                </a:solidFill>
                <a:latin typeface="Canva Sans"/>
                <a:ea typeface="Canva Sans"/>
                <a:cs typeface="Canva Sans"/>
                <a:sym typeface="Canva Sans"/>
              </a:rPr>
              <a:t>Generated by the loops and split in the structure.</a:t>
            </a:r>
          </a:p>
          <a:p>
            <a:pPr algn="l" marL="734059" indent="-367030" lvl="1">
              <a:lnSpc>
                <a:spcPts val="4759"/>
              </a:lnSpc>
              <a:buFont typeface="Arial"/>
              <a:buChar char="•"/>
            </a:pPr>
            <a:r>
              <a:rPr lang="en-US" sz="3399">
                <a:solidFill>
                  <a:srgbClr val="000000"/>
                </a:solidFill>
                <a:latin typeface="Canva Sans"/>
                <a:ea typeface="Canva Sans"/>
                <a:cs typeface="Canva Sans"/>
                <a:sym typeface="Canva Sans"/>
              </a:rPr>
              <a:t>The dimensions of SRRs are smaller than the resonant wavelength, which increases the overall gain and reduced  losses.</a:t>
            </a:r>
          </a:p>
        </p:txBody>
      </p:sp>
      <p:sp>
        <p:nvSpPr>
          <p:cNvPr name="TextBox 5" id="5"/>
          <p:cNvSpPr txBox="true"/>
          <p:nvPr/>
        </p:nvSpPr>
        <p:spPr>
          <a:xfrm rot="0">
            <a:off x="17443107" y="9391967"/>
            <a:ext cx="1028700" cy="580390"/>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a:ea typeface="Canva Sans"/>
                <a:cs typeface="Canva Sans"/>
                <a:sym typeface="Canva Sans"/>
              </a:rPr>
              <a:t>56</a:t>
            </a:r>
          </a:p>
        </p:txBody>
      </p:sp>
    </p:spTree>
  </p:cSld>
  <p:clrMapOvr>
    <a:masterClrMapping/>
  </p:clrMapOvr>
</p:sld>
</file>

<file path=ppt/slides/slide5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625759">
            <a:off x="7878598" y="2149852"/>
            <a:ext cx="10884489" cy="8846121"/>
          </a:xfrm>
          <a:custGeom>
            <a:avLst/>
            <a:gdLst/>
            <a:ahLst/>
            <a:cxnLst/>
            <a:rect r="r" b="b" t="t" l="l"/>
            <a:pathLst>
              <a:path h="8846121" w="10884489">
                <a:moveTo>
                  <a:pt x="0" y="0"/>
                </a:moveTo>
                <a:lnTo>
                  <a:pt x="10884489" y="0"/>
                </a:lnTo>
                <a:lnTo>
                  <a:pt x="10884489" y="8846120"/>
                </a:lnTo>
                <a:lnTo>
                  <a:pt x="0" y="8846120"/>
                </a:lnTo>
                <a:lnTo>
                  <a:pt x="0" y="0"/>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028700" y="1569580"/>
            <a:ext cx="13275600" cy="809635"/>
          </a:xfrm>
          <a:prstGeom prst="rect">
            <a:avLst/>
          </a:prstGeom>
        </p:spPr>
        <p:txBody>
          <a:bodyPr anchor="t" rtlCol="false" tIns="0" lIns="0" bIns="0" rIns="0">
            <a:spAutoFit/>
          </a:bodyPr>
          <a:lstStyle/>
          <a:p>
            <a:pPr algn="l">
              <a:lnSpc>
                <a:spcPts val="6000"/>
              </a:lnSpc>
            </a:pPr>
            <a:r>
              <a:rPr lang="en-US" sz="6000" b="true">
                <a:solidFill>
                  <a:srgbClr val="004AAD"/>
                </a:solidFill>
                <a:latin typeface="Montserrat Classic Bold"/>
                <a:ea typeface="Montserrat Classic Bold"/>
                <a:cs typeface="Montserrat Classic Bold"/>
                <a:sym typeface="Montserrat Classic Bold"/>
              </a:rPr>
              <a:t>DESIGN AND IMPLEMENTATION</a:t>
            </a:r>
          </a:p>
        </p:txBody>
      </p:sp>
      <p:sp>
        <p:nvSpPr>
          <p:cNvPr name="TextBox 4" id="4"/>
          <p:cNvSpPr txBox="true"/>
          <p:nvPr/>
        </p:nvSpPr>
        <p:spPr>
          <a:xfrm rot="0">
            <a:off x="0" y="3249005"/>
            <a:ext cx="18288000" cy="3580765"/>
          </a:xfrm>
          <a:prstGeom prst="rect">
            <a:avLst/>
          </a:prstGeom>
        </p:spPr>
        <p:txBody>
          <a:bodyPr anchor="t" rtlCol="false" tIns="0" lIns="0" bIns="0" rIns="0">
            <a:spAutoFit/>
          </a:bodyPr>
          <a:lstStyle/>
          <a:p>
            <a:pPr algn="l" marL="734059" indent="-367030" lvl="1">
              <a:lnSpc>
                <a:spcPts val="4759"/>
              </a:lnSpc>
              <a:buFont typeface="Arial"/>
              <a:buChar char="•"/>
            </a:pPr>
            <a:r>
              <a:rPr lang="en-US" sz="3399">
                <a:solidFill>
                  <a:srgbClr val="000000"/>
                </a:solidFill>
                <a:latin typeface="Canva Sans"/>
                <a:ea typeface="Canva Sans"/>
                <a:cs typeface="Canva Sans"/>
                <a:sym typeface="Canva Sans"/>
              </a:rPr>
              <a:t>The SRRs are arranged periodically along the microstrip line, and their dimensions are optimized to achieve the desired cut-off frequency and bandwidth</a:t>
            </a:r>
          </a:p>
          <a:p>
            <a:pPr algn="l" marL="734059" indent="-367030" lvl="1">
              <a:lnSpc>
                <a:spcPts val="4759"/>
              </a:lnSpc>
              <a:buFont typeface="Arial"/>
              <a:buChar char="•"/>
            </a:pPr>
            <a:r>
              <a:rPr lang="en-US" sz="3399">
                <a:solidFill>
                  <a:srgbClr val="000000"/>
                </a:solidFill>
                <a:latin typeface="Canva Sans"/>
                <a:ea typeface="Canva Sans"/>
                <a:cs typeface="Canva Sans"/>
                <a:sym typeface="Canva Sans"/>
              </a:rPr>
              <a:t>At first, the frequency at which the SRR structure resonates is tuned via adjusting various parameters. </a:t>
            </a:r>
          </a:p>
          <a:p>
            <a:pPr algn="l" marL="734059" indent="-367030" lvl="1">
              <a:lnSpc>
                <a:spcPts val="4759"/>
              </a:lnSpc>
              <a:buFont typeface="Arial"/>
              <a:buChar char="•"/>
            </a:pPr>
            <a:r>
              <a:rPr lang="en-US" sz="3399">
                <a:solidFill>
                  <a:srgbClr val="000000"/>
                </a:solidFill>
                <a:latin typeface="Canva Sans"/>
                <a:ea typeface="Canva Sans"/>
                <a:cs typeface="Canva Sans"/>
                <a:sym typeface="Canva Sans"/>
              </a:rPr>
              <a:t>Match the input impedance of LPF to the input signal frequency spectrum</a:t>
            </a:r>
          </a:p>
          <a:p>
            <a:pPr algn="l">
              <a:lnSpc>
                <a:spcPts val="4759"/>
              </a:lnSpc>
            </a:pPr>
          </a:p>
        </p:txBody>
      </p:sp>
      <p:sp>
        <p:nvSpPr>
          <p:cNvPr name="TextBox 5" id="5"/>
          <p:cNvSpPr txBox="true"/>
          <p:nvPr/>
        </p:nvSpPr>
        <p:spPr>
          <a:xfrm rot="0">
            <a:off x="17053869" y="8934767"/>
            <a:ext cx="1028700" cy="580390"/>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a:ea typeface="Canva Sans"/>
                <a:cs typeface="Canva Sans"/>
                <a:sym typeface="Canva Sans"/>
              </a:rPr>
              <a:t>57</a:t>
            </a:r>
          </a:p>
        </p:txBody>
      </p:sp>
    </p:spTree>
  </p:cSld>
  <p:clrMapOvr>
    <a:masterClrMapping/>
  </p:clrMapOvr>
</p:sld>
</file>

<file path=ppt/slides/slide5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625759">
            <a:off x="7878598" y="2149852"/>
            <a:ext cx="10884489" cy="8846121"/>
          </a:xfrm>
          <a:custGeom>
            <a:avLst/>
            <a:gdLst/>
            <a:ahLst/>
            <a:cxnLst/>
            <a:rect r="r" b="b" t="t" l="l"/>
            <a:pathLst>
              <a:path h="8846121" w="10884489">
                <a:moveTo>
                  <a:pt x="0" y="0"/>
                </a:moveTo>
                <a:lnTo>
                  <a:pt x="10884489" y="0"/>
                </a:lnTo>
                <a:lnTo>
                  <a:pt x="10884489" y="8846120"/>
                </a:lnTo>
                <a:lnTo>
                  <a:pt x="0" y="8846120"/>
                </a:lnTo>
                <a:lnTo>
                  <a:pt x="0" y="0"/>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028700" y="1569580"/>
            <a:ext cx="13275600" cy="809635"/>
          </a:xfrm>
          <a:prstGeom prst="rect">
            <a:avLst/>
          </a:prstGeom>
        </p:spPr>
        <p:txBody>
          <a:bodyPr anchor="t" rtlCol="false" tIns="0" lIns="0" bIns="0" rIns="0">
            <a:spAutoFit/>
          </a:bodyPr>
          <a:lstStyle/>
          <a:p>
            <a:pPr algn="l">
              <a:lnSpc>
                <a:spcPts val="6000"/>
              </a:lnSpc>
            </a:pPr>
            <a:r>
              <a:rPr lang="en-US" sz="6000" b="true">
                <a:solidFill>
                  <a:srgbClr val="004AAD"/>
                </a:solidFill>
                <a:latin typeface="Montserrat Classic Bold"/>
                <a:ea typeface="Montserrat Classic Bold"/>
                <a:cs typeface="Montserrat Classic Bold"/>
                <a:sym typeface="Montserrat Classic Bold"/>
              </a:rPr>
              <a:t>DESIGN AND IMPLEMENTATION</a:t>
            </a:r>
          </a:p>
        </p:txBody>
      </p:sp>
      <p:sp>
        <p:nvSpPr>
          <p:cNvPr name="TextBox 4" id="4"/>
          <p:cNvSpPr txBox="true"/>
          <p:nvPr/>
        </p:nvSpPr>
        <p:spPr>
          <a:xfrm rot="0">
            <a:off x="0" y="2808090"/>
            <a:ext cx="18288000" cy="5981065"/>
          </a:xfrm>
          <a:prstGeom prst="rect">
            <a:avLst/>
          </a:prstGeom>
        </p:spPr>
        <p:txBody>
          <a:bodyPr anchor="t" rtlCol="false" tIns="0" lIns="0" bIns="0" rIns="0">
            <a:spAutoFit/>
          </a:bodyPr>
          <a:lstStyle/>
          <a:p>
            <a:pPr algn="l">
              <a:lnSpc>
                <a:spcPts val="4759"/>
              </a:lnSpc>
            </a:pPr>
          </a:p>
          <a:p>
            <a:pPr algn="l" marL="734059" indent="-367030" lvl="1">
              <a:lnSpc>
                <a:spcPts val="4759"/>
              </a:lnSpc>
              <a:buFont typeface="Arial"/>
              <a:buChar char="•"/>
            </a:pPr>
            <a:r>
              <a:rPr lang="en-US" sz="3399">
                <a:solidFill>
                  <a:srgbClr val="000000"/>
                </a:solidFill>
                <a:latin typeface="Canva Sans"/>
                <a:ea typeface="Canva Sans"/>
                <a:cs typeface="Canva Sans"/>
                <a:sym typeface="Canva Sans"/>
              </a:rPr>
              <a:t>After that, an array of the basic unit cells (SRR) combined to form the Microstrip transmission line. </a:t>
            </a:r>
          </a:p>
          <a:p>
            <a:pPr algn="l" marL="734059" indent="-367030" lvl="1">
              <a:lnSpc>
                <a:spcPts val="4759"/>
              </a:lnSpc>
              <a:buFont typeface="Arial"/>
              <a:buChar char="•"/>
            </a:pPr>
            <a:r>
              <a:rPr lang="en-US" sz="3399">
                <a:solidFill>
                  <a:srgbClr val="000000"/>
                </a:solidFill>
                <a:latin typeface="Canva Sans"/>
                <a:ea typeface="Canva Sans"/>
                <a:cs typeface="Canva Sans"/>
                <a:sym typeface="Canva Sans"/>
              </a:rPr>
              <a:t>The final structure of the Passive Low Pass Filter has been printed on a Polyimide substrate .</a:t>
            </a:r>
          </a:p>
          <a:p>
            <a:pPr algn="l" marL="734059" indent="-367030" lvl="1">
              <a:lnSpc>
                <a:spcPts val="4759"/>
              </a:lnSpc>
              <a:buFont typeface="Arial"/>
              <a:buChar char="•"/>
            </a:pPr>
            <a:r>
              <a:rPr lang="en-US" sz="3399">
                <a:solidFill>
                  <a:srgbClr val="000000"/>
                </a:solidFill>
                <a:latin typeface="Canva Sans"/>
                <a:ea typeface="Canva Sans"/>
                <a:cs typeface="Canva Sans"/>
                <a:sym typeface="Canva Sans"/>
              </a:rPr>
              <a:t> All the potential power relationships between a microwave junction’s numerous input and output ports are given by a square matrix known as S-parameters.</a:t>
            </a:r>
          </a:p>
          <a:p>
            <a:pPr algn="l" marL="734059" indent="-367030" lvl="1">
              <a:lnSpc>
                <a:spcPts val="4759"/>
              </a:lnSpc>
              <a:buFont typeface="Arial"/>
              <a:buChar char="•"/>
            </a:pPr>
            <a:r>
              <a:rPr lang="en-US" sz="3399">
                <a:solidFill>
                  <a:srgbClr val="000000"/>
                </a:solidFill>
                <a:latin typeface="Canva Sans"/>
                <a:ea typeface="Canva Sans"/>
                <a:cs typeface="Canva Sans"/>
                <a:sym typeface="Canva Sans"/>
              </a:rPr>
              <a:t> The return loss measures the reflected wave to the incident wave. The lower the filter’s return loss, the better is the transmission coefficient.</a:t>
            </a:r>
          </a:p>
          <a:p>
            <a:pPr algn="l">
              <a:lnSpc>
                <a:spcPts val="4759"/>
              </a:lnSpc>
            </a:pPr>
          </a:p>
        </p:txBody>
      </p:sp>
      <p:sp>
        <p:nvSpPr>
          <p:cNvPr name="TextBox 5" id="5"/>
          <p:cNvSpPr txBox="true"/>
          <p:nvPr/>
        </p:nvSpPr>
        <p:spPr>
          <a:xfrm rot="0">
            <a:off x="17206269" y="9087167"/>
            <a:ext cx="1028700" cy="580390"/>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a:ea typeface="Canva Sans"/>
                <a:cs typeface="Canva Sans"/>
                <a:sym typeface="Canva Sans"/>
              </a:rPr>
              <a:t>58</a:t>
            </a:r>
          </a:p>
        </p:txBody>
      </p:sp>
    </p:spTree>
  </p:cSld>
  <p:clrMapOvr>
    <a:masterClrMapping/>
  </p:clrMapOvr>
</p:sld>
</file>

<file path=ppt/slides/slide5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404854" y="3533862"/>
            <a:ext cx="11899447" cy="5300448"/>
          </a:xfrm>
          <a:custGeom>
            <a:avLst/>
            <a:gdLst/>
            <a:ahLst/>
            <a:cxnLst/>
            <a:rect r="r" b="b" t="t" l="l"/>
            <a:pathLst>
              <a:path h="5300448" w="11899447">
                <a:moveTo>
                  <a:pt x="0" y="0"/>
                </a:moveTo>
                <a:lnTo>
                  <a:pt x="11899446" y="0"/>
                </a:lnTo>
                <a:lnTo>
                  <a:pt x="11899446" y="5300448"/>
                </a:lnTo>
                <a:lnTo>
                  <a:pt x="0" y="5300448"/>
                </a:lnTo>
                <a:lnTo>
                  <a:pt x="0" y="0"/>
                </a:lnTo>
                <a:close/>
              </a:path>
            </a:pathLst>
          </a:custGeom>
          <a:blipFill>
            <a:blip r:embed="rId2"/>
            <a:stretch>
              <a:fillRect l="0" t="0" r="0" b="0"/>
            </a:stretch>
          </a:blipFill>
        </p:spPr>
      </p:sp>
      <p:sp>
        <p:nvSpPr>
          <p:cNvPr name="TextBox 3" id="3"/>
          <p:cNvSpPr txBox="true"/>
          <p:nvPr/>
        </p:nvSpPr>
        <p:spPr>
          <a:xfrm rot="0">
            <a:off x="1028700" y="1569580"/>
            <a:ext cx="13275600" cy="809635"/>
          </a:xfrm>
          <a:prstGeom prst="rect">
            <a:avLst/>
          </a:prstGeom>
        </p:spPr>
        <p:txBody>
          <a:bodyPr anchor="t" rtlCol="false" tIns="0" lIns="0" bIns="0" rIns="0">
            <a:spAutoFit/>
          </a:bodyPr>
          <a:lstStyle/>
          <a:p>
            <a:pPr algn="l">
              <a:lnSpc>
                <a:spcPts val="6000"/>
              </a:lnSpc>
            </a:pPr>
            <a:r>
              <a:rPr lang="en-US" sz="6000" b="true">
                <a:solidFill>
                  <a:srgbClr val="004AAD"/>
                </a:solidFill>
                <a:latin typeface="Montserrat Classic Bold"/>
                <a:ea typeface="Montserrat Classic Bold"/>
                <a:cs typeface="Montserrat Classic Bold"/>
                <a:sym typeface="Montserrat Classic Bold"/>
              </a:rPr>
              <a:t>DESIGN AND IMPLEMENTATION</a:t>
            </a:r>
          </a:p>
        </p:txBody>
      </p:sp>
      <p:sp>
        <p:nvSpPr>
          <p:cNvPr name="TextBox 4" id="4"/>
          <p:cNvSpPr txBox="true"/>
          <p:nvPr/>
        </p:nvSpPr>
        <p:spPr>
          <a:xfrm rot="0">
            <a:off x="16744950" y="8934767"/>
            <a:ext cx="1028700" cy="580390"/>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a:ea typeface="Canva Sans"/>
                <a:cs typeface="Canva Sans"/>
                <a:sym typeface="Canva Sans"/>
              </a:rPr>
              <a:t>59</a:t>
            </a:r>
          </a:p>
        </p:txBody>
      </p:sp>
    </p:spTree>
  </p:cSld>
  <p:clrMapOvr>
    <a:masterClrMapping/>
  </p:clrMapOvr>
</p:sld>
</file>

<file path=ppt/slides/slide6.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247135" y="276860"/>
            <a:ext cx="17793730" cy="8981440"/>
          </a:xfrm>
          <a:prstGeom prst="rect">
            <a:avLst/>
          </a:prstGeom>
        </p:spPr>
        <p:txBody>
          <a:bodyPr anchor="t" rtlCol="false" tIns="0" lIns="0" bIns="0" rIns="0">
            <a:spAutoFit/>
          </a:bodyPr>
          <a:lstStyle/>
          <a:p>
            <a:pPr algn="just">
              <a:lnSpc>
                <a:spcPts val="4759"/>
              </a:lnSpc>
            </a:pPr>
            <a:r>
              <a:rPr lang="en-US" sz="3399">
                <a:solidFill>
                  <a:srgbClr val="000000"/>
                </a:solidFill>
                <a:latin typeface="Canva Sans"/>
                <a:ea typeface="Canva Sans"/>
                <a:cs typeface="Canva Sans"/>
                <a:sym typeface="Canva Sans"/>
              </a:rPr>
              <a:t>5.  Unique propagation characteristics of Goubau waves:</a:t>
            </a:r>
          </a:p>
          <a:p>
            <a:pPr algn="just" marL="1468119" indent="-489373" lvl="2">
              <a:lnSpc>
                <a:spcPts val="4759"/>
              </a:lnSpc>
              <a:buFont typeface="Arial"/>
              <a:buChar char="⚬"/>
            </a:pPr>
            <a:r>
              <a:rPr lang="en-US" sz="3399">
                <a:solidFill>
                  <a:srgbClr val="000000"/>
                </a:solidFill>
                <a:latin typeface="Canva Sans"/>
                <a:ea typeface="Canva Sans"/>
                <a:cs typeface="Canva Sans"/>
                <a:sym typeface="Canva Sans"/>
              </a:rPr>
              <a:t>Goubau waves exhibit distinct propagation behavior along the interface.</a:t>
            </a:r>
          </a:p>
          <a:p>
            <a:pPr algn="just" marL="1468119" indent="-489373" lvl="2">
              <a:lnSpc>
                <a:spcPts val="4759"/>
              </a:lnSpc>
              <a:buFont typeface="Arial"/>
              <a:buChar char="⚬"/>
            </a:pPr>
            <a:r>
              <a:rPr lang="en-US" sz="3399">
                <a:solidFill>
                  <a:srgbClr val="000000"/>
                </a:solidFill>
                <a:latin typeface="Canva Sans"/>
                <a:ea typeface="Canva Sans"/>
                <a:cs typeface="Canva Sans"/>
                <a:sym typeface="Canva Sans"/>
              </a:rPr>
              <a:t>Characteristics include low radiation losses and strong field penetration.</a:t>
            </a:r>
          </a:p>
          <a:p>
            <a:pPr algn="just">
              <a:lnSpc>
                <a:spcPts val="4759"/>
              </a:lnSpc>
            </a:pPr>
            <a:r>
              <a:rPr lang="en-US" sz="3399">
                <a:solidFill>
                  <a:srgbClr val="000000"/>
                </a:solidFill>
                <a:latin typeface="Canva Sans"/>
                <a:ea typeface="Canva Sans"/>
                <a:cs typeface="Canva Sans"/>
                <a:sym typeface="Canva Sans"/>
              </a:rPr>
              <a:t>6.  Innovation: Integration of perio</a:t>
            </a:r>
            <a:r>
              <a:rPr lang="en-US" sz="3399">
                <a:solidFill>
                  <a:srgbClr val="000000"/>
                </a:solidFill>
                <a:latin typeface="Canva Sans"/>
                <a:ea typeface="Canva Sans"/>
                <a:cs typeface="Canva Sans"/>
                <a:sym typeface="Canva Sans"/>
              </a:rPr>
              <a:t>dically loaded capacitively-coupled λ/2 resonators:</a:t>
            </a:r>
          </a:p>
          <a:p>
            <a:pPr algn="just" marL="1468119" indent="-489373" lvl="2">
              <a:lnSpc>
                <a:spcPts val="4759"/>
              </a:lnSpc>
              <a:buFont typeface="Arial"/>
              <a:buChar char="⚬"/>
            </a:pPr>
            <a:r>
              <a:rPr lang="en-US" sz="3399">
                <a:solidFill>
                  <a:srgbClr val="000000"/>
                </a:solidFill>
                <a:latin typeface="Canva Sans"/>
                <a:ea typeface="Canva Sans"/>
                <a:cs typeface="Canva Sans"/>
                <a:sym typeface="Canva Sans"/>
              </a:rPr>
              <a:t>Resonators are strategically incorporated to enhance filter tunability.</a:t>
            </a:r>
          </a:p>
          <a:p>
            <a:pPr algn="just" marL="1468119" indent="-489373" lvl="2">
              <a:lnSpc>
                <a:spcPts val="4759"/>
              </a:lnSpc>
              <a:buFont typeface="Arial"/>
              <a:buChar char="⚬"/>
            </a:pPr>
            <a:r>
              <a:rPr lang="en-US" sz="3399">
                <a:solidFill>
                  <a:srgbClr val="000000"/>
                </a:solidFill>
                <a:latin typeface="Canva Sans"/>
                <a:ea typeface="Canva Sans"/>
                <a:cs typeface="Canva Sans"/>
                <a:sym typeface="Canva Sans"/>
              </a:rPr>
              <a:t>Electrical length manipulation offers unprecedented flexibility in design.</a:t>
            </a:r>
          </a:p>
          <a:p>
            <a:pPr algn="just">
              <a:lnSpc>
                <a:spcPts val="4759"/>
              </a:lnSpc>
            </a:pPr>
            <a:r>
              <a:rPr lang="en-US" sz="3399">
                <a:solidFill>
                  <a:srgbClr val="000000"/>
                </a:solidFill>
                <a:latin typeface="Canva Sans"/>
                <a:ea typeface="Canva Sans"/>
                <a:cs typeface="Canva Sans"/>
                <a:sym typeface="Canva Sans"/>
              </a:rPr>
              <a:t>7.   </a:t>
            </a:r>
            <a:r>
              <a:rPr lang="en-US" sz="3399">
                <a:solidFill>
                  <a:srgbClr val="000000"/>
                </a:solidFill>
                <a:latin typeface="Canva Sans"/>
                <a:ea typeface="Canva Sans"/>
                <a:cs typeface="Canva Sans"/>
                <a:sym typeface="Canva Sans"/>
              </a:rPr>
              <a:t>Introduction of a sophisticated transmission-line model:</a:t>
            </a:r>
          </a:p>
          <a:p>
            <a:pPr algn="just" marL="1468119" indent="-489373" lvl="2">
              <a:lnSpc>
                <a:spcPts val="4759"/>
              </a:lnSpc>
              <a:buFont typeface="Arial"/>
              <a:buChar char="⚬"/>
            </a:pPr>
            <a:r>
              <a:rPr lang="en-US" sz="3399">
                <a:solidFill>
                  <a:srgbClr val="000000"/>
                </a:solidFill>
                <a:latin typeface="Canva Sans"/>
                <a:ea typeface="Canva Sans"/>
                <a:cs typeface="Canva Sans"/>
                <a:sym typeface="Canva Sans"/>
              </a:rPr>
              <a:t>A transmission-line model is introduced to elucidate filter operation.</a:t>
            </a:r>
          </a:p>
          <a:p>
            <a:pPr algn="just" marL="1468119" indent="-489373" lvl="2">
              <a:lnSpc>
                <a:spcPts val="4759"/>
              </a:lnSpc>
              <a:buFont typeface="Arial"/>
              <a:buChar char="⚬"/>
            </a:pPr>
            <a:r>
              <a:rPr lang="en-US" sz="3399">
                <a:solidFill>
                  <a:srgbClr val="000000"/>
                </a:solidFill>
                <a:latin typeface="Canva Sans"/>
                <a:ea typeface="Canva Sans"/>
                <a:cs typeface="Canva Sans"/>
                <a:sym typeface="Canva Sans"/>
              </a:rPr>
              <a:t>Model reveals the intricate interplay between resonator loading and wave propagation.</a:t>
            </a:r>
          </a:p>
          <a:p>
            <a:pPr algn="just">
              <a:lnSpc>
                <a:spcPts val="4759"/>
              </a:lnSpc>
            </a:pPr>
            <a:r>
              <a:rPr lang="en-US" sz="3399">
                <a:solidFill>
                  <a:srgbClr val="000000"/>
                </a:solidFill>
                <a:latin typeface="Canva Sans"/>
                <a:ea typeface="Canva Sans"/>
                <a:cs typeface="Canva Sans"/>
                <a:sym typeface="Canva Sans"/>
              </a:rPr>
              <a:t>8.  </a:t>
            </a:r>
            <a:r>
              <a:rPr lang="en-US" sz="3399">
                <a:solidFill>
                  <a:srgbClr val="000000"/>
                </a:solidFill>
                <a:latin typeface="Canva Sans"/>
                <a:ea typeface="Canva Sans"/>
                <a:cs typeface="Canva Sans"/>
                <a:sym typeface="Canva Sans"/>
              </a:rPr>
              <a:t>Significance of the novel approach in filter design optimization:</a:t>
            </a:r>
          </a:p>
          <a:p>
            <a:pPr algn="just" marL="1468119" indent="-489373" lvl="2">
              <a:lnSpc>
                <a:spcPts val="4759"/>
              </a:lnSpc>
              <a:buFont typeface="Arial"/>
              <a:buChar char="⚬"/>
            </a:pPr>
            <a:r>
              <a:rPr lang="en-US" sz="3399">
                <a:solidFill>
                  <a:srgbClr val="000000"/>
                </a:solidFill>
                <a:latin typeface="Canva Sans"/>
                <a:ea typeface="Canva Sans"/>
                <a:cs typeface="Canva Sans"/>
                <a:sym typeface="Canva Sans"/>
              </a:rPr>
              <a:t>The novel approach overcomes constraints of single-wire waveguides.</a:t>
            </a:r>
          </a:p>
          <a:p>
            <a:pPr algn="just" marL="1468119" indent="-489373" lvl="2">
              <a:lnSpc>
                <a:spcPts val="4759"/>
              </a:lnSpc>
              <a:buFont typeface="Arial"/>
              <a:buChar char="⚬"/>
            </a:pPr>
            <a:r>
              <a:rPr lang="en-US" sz="3399">
                <a:solidFill>
                  <a:srgbClr val="000000"/>
                </a:solidFill>
                <a:latin typeface="Canva Sans"/>
                <a:ea typeface="Canva Sans"/>
                <a:cs typeface="Canva Sans"/>
                <a:sym typeface="Canva Sans"/>
              </a:rPr>
              <a:t>Transmission-line model enables precise optimization and fine-tuning of filter design.</a:t>
            </a:r>
          </a:p>
          <a:p>
            <a:pPr algn="ctr">
              <a:lnSpc>
                <a:spcPts val="4759"/>
              </a:lnSpc>
            </a:pPr>
          </a:p>
        </p:txBody>
      </p:sp>
      <p:sp>
        <p:nvSpPr>
          <p:cNvPr name="TextBox 3" id="3"/>
          <p:cNvSpPr txBox="true"/>
          <p:nvPr/>
        </p:nvSpPr>
        <p:spPr>
          <a:xfrm rot="0">
            <a:off x="17763152" y="9191625"/>
            <a:ext cx="277713" cy="580390"/>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a:ea typeface="Canva Sans"/>
                <a:cs typeface="Canva Sans"/>
                <a:sym typeface="Canva Sans"/>
              </a:rPr>
              <a:t>6</a:t>
            </a:r>
          </a:p>
        </p:txBody>
      </p:sp>
    </p:spTree>
  </p:cSld>
  <p:clrMapOvr>
    <a:masterClrMapping/>
  </p:clrMapOvr>
</p:sld>
</file>

<file path=ppt/slides/slide6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6664043">
            <a:off x="-3748437" y="-355543"/>
            <a:ext cx="11511802" cy="11511802"/>
          </a:xfrm>
          <a:custGeom>
            <a:avLst/>
            <a:gdLst/>
            <a:ahLst/>
            <a:cxnLst/>
            <a:rect r="r" b="b" t="t" l="l"/>
            <a:pathLst>
              <a:path h="11511802" w="11511802">
                <a:moveTo>
                  <a:pt x="0" y="0"/>
                </a:moveTo>
                <a:lnTo>
                  <a:pt x="11511802" y="0"/>
                </a:lnTo>
                <a:lnTo>
                  <a:pt x="11511802" y="11511801"/>
                </a:lnTo>
                <a:lnTo>
                  <a:pt x="0" y="11511801"/>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6284008">
            <a:off x="12761683" y="7147182"/>
            <a:ext cx="4789367" cy="7690070"/>
          </a:xfrm>
          <a:custGeom>
            <a:avLst/>
            <a:gdLst/>
            <a:ahLst/>
            <a:cxnLst/>
            <a:rect r="r" b="b" t="t" l="l"/>
            <a:pathLst>
              <a:path h="7690070" w="4789367">
                <a:moveTo>
                  <a:pt x="0" y="0"/>
                </a:moveTo>
                <a:lnTo>
                  <a:pt x="4789367" y="0"/>
                </a:lnTo>
                <a:lnTo>
                  <a:pt x="4789367" y="7690070"/>
                </a:lnTo>
                <a:lnTo>
                  <a:pt x="0" y="7690070"/>
                </a:lnTo>
                <a:lnTo>
                  <a:pt x="0" y="0"/>
                </a:lnTo>
                <a:close/>
              </a:path>
            </a:pathLst>
          </a:custGeom>
          <a:blipFill>
            <a:blip r:embed="rId4">
              <a:alphaModFix amt="50000"/>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3410001" y="1114425"/>
            <a:ext cx="13849299" cy="669925"/>
          </a:xfrm>
          <a:prstGeom prst="rect">
            <a:avLst/>
          </a:prstGeom>
        </p:spPr>
        <p:txBody>
          <a:bodyPr anchor="t" rtlCol="false" tIns="0" lIns="0" bIns="0" rIns="0">
            <a:spAutoFit/>
          </a:bodyPr>
          <a:lstStyle/>
          <a:p>
            <a:pPr algn="l">
              <a:lnSpc>
                <a:spcPts val="5000"/>
              </a:lnSpc>
            </a:pPr>
            <a:r>
              <a:rPr lang="en-US" sz="5000" b="true">
                <a:solidFill>
                  <a:srgbClr val="004AAD"/>
                </a:solidFill>
                <a:latin typeface="Montserrat Classic Bold"/>
                <a:ea typeface="Montserrat Classic Bold"/>
                <a:cs typeface="Montserrat Classic Bold"/>
                <a:sym typeface="Montserrat Classic Bold"/>
              </a:rPr>
              <a:t>TESTING AND OBSERVATION</a:t>
            </a:r>
          </a:p>
        </p:txBody>
      </p:sp>
      <p:sp>
        <p:nvSpPr>
          <p:cNvPr name="TextBox 5" id="5"/>
          <p:cNvSpPr txBox="true"/>
          <p:nvPr/>
        </p:nvSpPr>
        <p:spPr>
          <a:xfrm rot="0">
            <a:off x="105867" y="3415449"/>
            <a:ext cx="18182133" cy="5080635"/>
          </a:xfrm>
          <a:prstGeom prst="rect">
            <a:avLst/>
          </a:prstGeom>
        </p:spPr>
        <p:txBody>
          <a:bodyPr anchor="t" rtlCol="false" tIns="0" lIns="0" bIns="0" rIns="0">
            <a:spAutoFit/>
          </a:bodyPr>
          <a:lstStyle/>
          <a:p>
            <a:pPr algn="l" marL="777238" indent="-388619" lvl="1">
              <a:lnSpc>
                <a:spcPts val="5039"/>
              </a:lnSpc>
              <a:buFont typeface="Arial"/>
              <a:buChar char="•"/>
            </a:pPr>
            <a:r>
              <a:rPr lang="en-US" sz="3599">
                <a:solidFill>
                  <a:srgbClr val="000000"/>
                </a:solidFill>
                <a:latin typeface="Canva Sans"/>
                <a:ea typeface="Canva Sans"/>
                <a:cs typeface="Canva Sans"/>
                <a:sym typeface="Canva Sans"/>
              </a:rPr>
              <a:t>The LPF is tested for its return loss</a:t>
            </a:r>
          </a:p>
          <a:p>
            <a:pPr algn="l" marL="777238" indent="-388619" lvl="1">
              <a:lnSpc>
                <a:spcPts val="5039"/>
              </a:lnSpc>
              <a:buFont typeface="Arial"/>
              <a:buChar char="•"/>
            </a:pPr>
            <a:r>
              <a:rPr lang="en-US" sz="3599">
                <a:solidFill>
                  <a:srgbClr val="000000"/>
                </a:solidFill>
                <a:latin typeface="Canva Sans"/>
                <a:ea typeface="Canva Sans"/>
                <a:cs typeface="Canva Sans"/>
                <a:sym typeface="Canva Sans"/>
              </a:rPr>
              <a:t>The LPF is designed to have a cut-off frequency at fc=5.8THz and a satisfactory bandwidth with a low insertion loss.</a:t>
            </a:r>
          </a:p>
          <a:p>
            <a:pPr algn="l" marL="777238" indent="-388619" lvl="1">
              <a:lnSpc>
                <a:spcPts val="5039"/>
              </a:lnSpc>
              <a:buFont typeface="Arial"/>
              <a:buChar char="•"/>
            </a:pPr>
            <a:r>
              <a:rPr lang="en-US" sz="3599">
                <a:solidFill>
                  <a:srgbClr val="000000"/>
                </a:solidFill>
                <a:latin typeface="Canva Sans"/>
                <a:ea typeface="Canva Sans"/>
                <a:cs typeface="Canva Sans"/>
                <a:sym typeface="Canva Sans"/>
              </a:rPr>
              <a:t>Also, from the conventional procedure, miniaturization at the nanoscale is required for the same values.</a:t>
            </a:r>
          </a:p>
          <a:p>
            <a:pPr algn="l" marL="777238" indent="-388619" lvl="1">
              <a:lnSpc>
                <a:spcPts val="5039"/>
              </a:lnSpc>
              <a:buFont typeface="Arial"/>
              <a:buChar char="•"/>
            </a:pPr>
            <a:r>
              <a:rPr lang="en-US" sz="3599">
                <a:solidFill>
                  <a:srgbClr val="000000"/>
                </a:solidFill>
                <a:latin typeface="Canva Sans"/>
                <a:ea typeface="Canva Sans"/>
                <a:cs typeface="Canva Sans"/>
                <a:sym typeface="Canva Sans"/>
              </a:rPr>
              <a:t>This is not possible because of various fabrication challenges as the length and width are in nanometers. Hence,metamaterials have been proposed</a:t>
            </a:r>
          </a:p>
          <a:p>
            <a:pPr algn="l">
              <a:lnSpc>
                <a:spcPts val="5039"/>
              </a:lnSpc>
            </a:pPr>
          </a:p>
        </p:txBody>
      </p:sp>
      <p:sp>
        <p:nvSpPr>
          <p:cNvPr name="TextBox 6" id="6"/>
          <p:cNvSpPr txBox="true"/>
          <p:nvPr/>
        </p:nvSpPr>
        <p:spPr>
          <a:xfrm rot="0">
            <a:off x="16897350" y="9087167"/>
            <a:ext cx="1028700" cy="580390"/>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a:ea typeface="Canva Sans"/>
                <a:cs typeface="Canva Sans"/>
                <a:sym typeface="Canva Sans"/>
              </a:rPr>
              <a:t>60</a:t>
            </a:r>
          </a:p>
        </p:txBody>
      </p:sp>
    </p:spTree>
  </p:cSld>
  <p:clrMapOvr>
    <a:masterClrMapping/>
  </p:clrMapOvr>
</p:sld>
</file>

<file path=ppt/slides/slide6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6664043">
            <a:off x="-3748437" y="-355543"/>
            <a:ext cx="11511802" cy="11511802"/>
          </a:xfrm>
          <a:custGeom>
            <a:avLst/>
            <a:gdLst/>
            <a:ahLst/>
            <a:cxnLst/>
            <a:rect r="r" b="b" t="t" l="l"/>
            <a:pathLst>
              <a:path h="11511802" w="11511802">
                <a:moveTo>
                  <a:pt x="0" y="0"/>
                </a:moveTo>
                <a:lnTo>
                  <a:pt x="11511802" y="0"/>
                </a:lnTo>
                <a:lnTo>
                  <a:pt x="11511802" y="11511801"/>
                </a:lnTo>
                <a:lnTo>
                  <a:pt x="0" y="11511801"/>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6284008">
            <a:off x="12761683" y="7147182"/>
            <a:ext cx="4789367" cy="7690070"/>
          </a:xfrm>
          <a:custGeom>
            <a:avLst/>
            <a:gdLst/>
            <a:ahLst/>
            <a:cxnLst/>
            <a:rect r="r" b="b" t="t" l="l"/>
            <a:pathLst>
              <a:path h="7690070" w="4789367">
                <a:moveTo>
                  <a:pt x="0" y="0"/>
                </a:moveTo>
                <a:lnTo>
                  <a:pt x="4789367" y="0"/>
                </a:lnTo>
                <a:lnTo>
                  <a:pt x="4789367" y="7690070"/>
                </a:lnTo>
                <a:lnTo>
                  <a:pt x="0" y="7690070"/>
                </a:lnTo>
                <a:lnTo>
                  <a:pt x="0" y="0"/>
                </a:lnTo>
                <a:close/>
              </a:path>
            </a:pathLst>
          </a:custGeom>
          <a:blipFill>
            <a:blip r:embed="rId4">
              <a:alphaModFix amt="50000"/>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3410001" y="1114425"/>
            <a:ext cx="13849299" cy="669925"/>
          </a:xfrm>
          <a:prstGeom prst="rect">
            <a:avLst/>
          </a:prstGeom>
        </p:spPr>
        <p:txBody>
          <a:bodyPr anchor="t" rtlCol="false" tIns="0" lIns="0" bIns="0" rIns="0">
            <a:spAutoFit/>
          </a:bodyPr>
          <a:lstStyle/>
          <a:p>
            <a:pPr algn="l">
              <a:lnSpc>
                <a:spcPts val="5000"/>
              </a:lnSpc>
            </a:pPr>
            <a:r>
              <a:rPr lang="en-US" sz="5000" b="true">
                <a:solidFill>
                  <a:srgbClr val="004AAD"/>
                </a:solidFill>
                <a:latin typeface="Montserrat Classic Bold"/>
                <a:ea typeface="Montserrat Classic Bold"/>
                <a:cs typeface="Montserrat Classic Bold"/>
                <a:sym typeface="Montserrat Classic Bold"/>
              </a:rPr>
              <a:t>TESTING AND OBSERVATION</a:t>
            </a:r>
          </a:p>
        </p:txBody>
      </p:sp>
      <p:sp>
        <p:nvSpPr>
          <p:cNvPr name="TextBox 5" id="5"/>
          <p:cNvSpPr txBox="true"/>
          <p:nvPr/>
        </p:nvSpPr>
        <p:spPr>
          <a:xfrm rot="0">
            <a:off x="105867" y="3415449"/>
            <a:ext cx="18182133" cy="2527935"/>
          </a:xfrm>
          <a:prstGeom prst="rect">
            <a:avLst/>
          </a:prstGeom>
        </p:spPr>
        <p:txBody>
          <a:bodyPr anchor="t" rtlCol="false" tIns="0" lIns="0" bIns="0" rIns="0">
            <a:spAutoFit/>
          </a:bodyPr>
          <a:lstStyle/>
          <a:p>
            <a:pPr algn="l" marL="777238" indent="-388619" lvl="1">
              <a:lnSpc>
                <a:spcPts val="5039"/>
              </a:lnSpc>
              <a:buFont typeface="Arial"/>
              <a:buChar char="•"/>
            </a:pPr>
            <a:r>
              <a:rPr lang="en-US" sz="3599">
                <a:solidFill>
                  <a:srgbClr val="000000"/>
                </a:solidFill>
                <a:latin typeface="Canva Sans"/>
                <a:ea typeface="Canva Sans"/>
                <a:cs typeface="Canva Sans"/>
                <a:sym typeface="Canva Sans"/>
              </a:rPr>
              <a:t> The unit cells of the proposed filter have their electrical dimensions  as λ/4 of the waveguide.</a:t>
            </a:r>
          </a:p>
          <a:p>
            <a:pPr algn="l" marL="777238" indent="-388619" lvl="1">
              <a:lnSpc>
                <a:spcPts val="5039"/>
              </a:lnSpc>
              <a:buFont typeface="Arial"/>
              <a:buChar char="•"/>
            </a:pPr>
            <a:r>
              <a:rPr lang="en-US" sz="3599">
                <a:solidFill>
                  <a:srgbClr val="000000"/>
                </a:solidFill>
                <a:latin typeface="Canva Sans"/>
                <a:ea typeface="Canva Sans"/>
                <a:cs typeface="Canva Sans"/>
                <a:sym typeface="Canva Sans"/>
              </a:rPr>
              <a:t> Therefore, in this paper, we propose a THz lowpass filter using a planar circular resonator.</a:t>
            </a:r>
          </a:p>
        </p:txBody>
      </p:sp>
      <p:sp>
        <p:nvSpPr>
          <p:cNvPr name="TextBox 6" id="6"/>
          <p:cNvSpPr txBox="true"/>
          <p:nvPr/>
        </p:nvSpPr>
        <p:spPr>
          <a:xfrm rot="0">
            <a:off x="16987966" y="8934767"/>
            <a:ext cx="1028700" cy="580390"/>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a:ea typeface="Canva Sans"/>
                <a:cs typeface="Canva Sans"/>
                <a:sym typeface="Canva Sans"/>
              </a:rPr>
              <a:t>61</a:t>
            </a:r>
          </a:p>
        </p:txBody>
      </p:sp>
    </p:spTree>
  </p:cSld>
  <p:clrMapOvr>
    <a:masterClrMapping/>
  </p:clrMapOvr>
</p:sld>
</file>

<file path=ppt/slides/slide6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2085749">
            <a:off x="-6143978" y="-3596141"/>
            <a:ext cx="14345355" cy="14345355"/>
          </a:xfrm>
          <a:custGeom>
            <a:avLst/>
            <a:gdLst/>
            <a:ahLst/>
            <a:cxnLst/>
            <a:rect r="r" b="b" t="t" l="l"/>
            <a:pathLst>
              <a:path h="14345355" w="14345355">
                <a:moveTo>
                  <a:pt x="0" y="0"/>
                </a:moveTo>
                <a:lnTo>
                  <a:pt x="14345356" y="0"/>
                </a:lnTo>
                <a:lnTo>
                  <a:pt x="14345356" y="14345355"/>
                </a:lnTo>
                <a:lnTo>
                  <a:pt x="0" y="14345355"/>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028700" y="1320414"/>
            <a:ext cx="15260496" cy="869960"/>
          </a:xfrm>
          <a:prstGeom prst="rect">
            <a:avLst/>
          </a:prstGeom>
        </p:spPr>
        <p:txBody>
          <a:bodyPr anchor="t" rtlCol="false" tIns="0" lIns="0" bIns="0" rIns="0">
            <a:spAutoFit/>
          </a:bodyPr>
          <a:lstStyle/>
          <a:p>
            <a:pPr algn="l">
              <a:lnSpc>
                <a:spcPts val="6500"/>
              </a:lnSpc>
            </a:pPr>
            <a:r>
              <a:rPr lang="en-US" sz="6500" b="true">
                <a:solidFill>
                  <a:srgbClr val="004AAD"/>
                </a:solidFill>
                <a:latin typeface="Montserrat Classic Bold"/>
                <a:ea typeface="Montserrat Classic Bold"/>
                <a:cs typeface="Montserrat Classic Bold"/>
                <a:sym typeface="Montserrat Classic Bold"/>
              </a:rPr>
              <a:t>RESULT AND DISSCUSSION</a:t>
            </a:r>
          </a:p>
        </p:txBody>
      </p:sp>
      <p:sp>
        <p:nvSpPr>
          <p:cNvPr name="TextBox 4" id="4"/>
          <p:cNvSpPr txBox="true"/>
          <p:nvPr/>
        </p:nvSpPr>
        <p:spPr>
          <a:xfrm rot="0">
            <a:off x="1028700" y="3019742"/>
            <a:ext cx="15260496" cy="4180840"/>
          </a:xfrm>
          <a:prstGeom prst="rect">
            <a:avLst/>
          </a:prstGeom>
        </p:spPr>
        <p:txBody>
          <a:bodyPr anchor="t" rtlCol="false" tIns="0" lIns="0" bIns="0" rIns="0">
            <a:spAutoFit/>
          </a:bodyPr>
          <a:lstStyle/>
          <a:p>
            <a:pPr algn="l" marL="734059" indent="-367030" lvl="1">
              <a:lnSpc>
                <a:spcPts val="4759"/>
              </a:lnSpc>
              <a:buFont typeface="Arial"/>
              <a:buChar char="•"/>
            </a:pPr>
            <a:r>
              <a:rPr lang="en-US" sz="3399">
                <a:solidFill>
                  <a:srgbClr val="000000"/>
                </a:solidFill>
                <a:latin typeface="Canva Sans"/>
                <a:ea typeface="Canva Sans"/>
                <a:cs typeface="Canva Sans"/>
                <a:sym typeface="Canva Sans"/>
              </a:rPr>
              <a:t> The computed outcome of the filter shows a cut-off frequency at fc=5.8 THz.</a:t>
            </a:r>
          </a:p>
          <a:p>
            <a:pPr algn="l" marL="734059" indent="-367030" lvl="1">
              <a:lnSpc>
                <a:spcPts val="4759"/>
              </a:lnSpc>
              <a:buFont typeface="Arial"/>
              <a:buChar char="•"/>
            </a:pPr>
            <a:r>
              <a:rPr lang="en-US" sz="3399">
                <a:solidFill>
                  <a:srgbClr val="000000"/>
                </a:solidFill>
                <a:latin typeface="Canva Sans"/>
                <a:ea typeface="Canva Sans"/>
                <a:cs typeface="Canva Sans"/>
                <a:sym typeface="Canva Sans"/>
              </a:rPr>
              <a:t>A good sharpness of the filter response is achieved in the frequency range of 6–7 THz</a:t>
            </a:r>
          </a:p>
          <a:p>
            <a:pPr algn="l" marL="734059" indent="-367030" lvl="1">
              <a:lnSpc>
                <a:spcPts val="4759"/>
              </a:lnSpc>
              <a:buFont typeface="Arial"/>
              <a:buChar char="•"/>
            </a:pPr>
            <a:r>
              <a:rPr lang="en-US" sz="3399">
                <a:solidFill>
                  <a:srgbClr val="000000"/>
                </a:solidFill>
                <a:latin typeface="Canva Sans"/>
                <a:ea typeface="Canva Sans"/>
                <a:cs typeface="Canva Sans"/>
                <a:sym typeface="Canva Sans"/>
              </a:rPr>
              <a:t>There are three resonance points in the filter having six SRR while others have one or at maximum two.</a:t>
            </a:r>
          </a:p>
          <a:p>
            <a:pPr algn="l">
              <a:lnSpc>
                <a:spcPts val="4759"/>
              </a:lnSpc>
            </a:pPr>
          </a:p>
        </p:txBody>
      </p:sp>
      <p:sp>
        <p:nvSpPr>
          <p:cNvPr name="TextBox 5" id="5"/>
          <p:cNvSpPr txBox="true"/>
          <p:nvPr/>
        </p:nvSpPr>
        <p:spPr>
          <a:xfrm rot="0">
            <a:off x="16744950" y="8677910"/>
            <a:ext cx="1028700" cy="580390"/>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a:ea typeface="Canva Sans"/>
                <a:cs typeface="Canva Sans"/>
                <a:sym typeface="Canva Sans"/>
              </a:rPr>
              <a:t>62</a:t>
            </a:r>
          </a:p>
        </p:txBody>
      </p:sp>
    </p:spTree>
  </p:cSld>
  <p:clrMapOvr>
    <a:masterClrMapping/>
  </p:clrMapOvr>
</p:sld>
</file>

<file path=ppt/slides/slide6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2085749">
            <a:off x="-6143978" y="-3596141"/>
            <a:ext cx="14345355" cy="14345355"/>
          </a:xfrm>
          <a:custGeom>
            <a:avLst/>
            <a:gdLst/>
            <a:ahLst/>
            <a:cxnLst/>
            <a:rect r="r" b="b" t="t" l="l"/>
            <a:pathLst>
              <a:path h="14345355" w="14345355">
                <a:moveTo>
                  <a:pt x="0" y="0"/>
                </a:moveTo>
                <a:lnTo>
                  <a:pt x="14345356" y="0"/>
                </a:lnTo>
                <a:lnTo>
                  <a:pt x="14345356" y="14345355"/>
                </a:lnTo>
                <a:lnTo>
                  <a:pt x="0" y="14345355"/>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873616" y="3061981"/>
            <a:ext cx="12540768" cy="4747299"/>
          </a:xfrm>
          <a:custGeom>
            <a:avLst/>
            <a:gdLst/>
            <a:ahLst/>
            <a:cxnLst/>
            <a:rect r="r" b="b" t="t" l="l"/>
            <a:pathLst>
              <a:path h="4747299" w="12540768">
                <a:moveTo>
                  <a:pt x="0" y="0"/>
                </a:moveTo>
                <a:lnTo>
                  <a:pt x="12540768" y="0"/>
                </a:lnTo>
                <a:lnTo>
                  <a:pt x="12540768" y="4747300"/>
                </a:lnTo>
                <a:lnTo>
                  <a:pt x="0" y="4747300"/>
                </a:lnTo>
                <a:lnTo>
                  <a:pt x="0" y="0"/>
                </a:lnTo>
                <a:close/>
              </a:path>
            </a:pathLst>
          </a:custGeom>
          <a:blipFill>
            <a:blip r:embed="rId4"/>
            <a:stretch>
              <a:fillRect l="0" t="0" r="0" b="-4638"/>
            </a:stretch>
          </a:blipFill>
        </p:spPr>
      </p:sp>
      <p:sp>
        <p:nvSpPr>
          <p:cNvPr name="TextBox 4" id="4"/>
          <p:cNvSpPr txBox="true"/>
          <p:nvPr/>
        </p:nvSpPr>
        <p:spPr>
          <a:xfrm rot="0">
            <a:off x="1028700" y="1320414"/>
            <a:ext cx="15260496" cy="869960"/>
          </a:xfrm>
          <a:prstGeom prst="rect">
            <a:avLst/>
          </a:prstGeom>
        </p:spPr>
        <p:txBody>
          <a:bodyPr anchor="t" rtlCol="false" tIns="0" lIns="0" bIns="0" rIns="0">
            <a:spAutoFit/>
          </a:bodyPr>
          <a:lstStyle/>
          <a:p>
            <a:pPr algn="l">
              <a:lnSpc>
                <a:spcPts val="6500"/>
              </a:lnSpc>
            </a:pPr>
            <a:r>
              <a:rPr lang="en-US" sz="6500" b="true">
                <a:solidFill>
                  <a:srgbClr val="004AAD"/>
                </a:solidFill>
                <a:latin typeface="Montserrat Classic Bold"/>
                <a:ea typeface="Montserrat Classic Bold"/>
                <a:cs typeface="Montserrat Classic Bold"/>
                <a:sym typeface="Montserrat Classic Bold"/>
              </a:rPr>
              <a:t>RESULT AND DISSCUSSION</a:t>
            </a:r>
          </a:p>
        </p:txBody>
      </p:sp>
      <p:sp>
        <p:nvSpPr>
          <p:cNvPr name="TextBox 5" id="5"/>
          <p:cNvSpPr txBox="true"/>
          <p:nvPr/>
        </p:nvSpPr>
        <p:spPr>
          <a:xfrm rot="0">
            <a:off x="16897350" y="8830310"/>
            <a:ext cx="1028700" cy="580390"/>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a:ea typeface="Canva Sans"/>
                <a:cs typeface="Canva Sans"/>
                <a:sym typeface="Canva Sans"/>
              </a:rPr>
              <a:t>63</a:t>
            </a:r>
          </a:p>
        </p:txBody>
      </p:sp>
    </p:spTree>
  </p:cSld>
  <p:clrMapOvr>
    <a:masterClrMapping/>
  </p:clrMapOvr>
</p:sld>
</file>

<file path=ppt/slides/slide6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111642">
            <a:off x="12732687" y="-2757442"/>
            <a:ext cx="10443683" cy="8487866"/>
          </a:xfrm>
          <a:custGeom>
            <a:avLst/>
            <a:gdLst/>
            <a:ahLst/>
            <a:cxnLst/>
            <a:rect r="r" b="b" t="t" l="l"/>
            <a:pathLst>
              <a:path h="8487866" w="10443683">
                <a:moveTo>
                  <a:pt x="0" y="0"/>
                </a:moveTo>
                <a:lnTo>
                  <a:pt x="10443683" y="0"/>
                </a:lnTo>
                <a:lnTo>
                  <a:pt x="10443683" y="8487866"/>
                </a:lnTo>
                <a:lnTo>
                  <a:pt x="0" y="8487866"/>
                </a:lnTo>
                <a:lnTo>
                  <a:pt x="0" y="0"/>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4318441" y="9258300"/>
            <a:ext cx="9727319" cy="3106962"/>
          </a:xfrm>
          <a:custGeom>
            <a:avLst/>
            <a:gdLst/>
            <a:ahLst/>
            <a:cxnLst/>
            <a:rect r="r" b="b" t="t" l="l"/>
            <a:pathLst>
              <a:path h="3106962" w="9727319">
                <a:moveTo>
                  <a:pt x="0" y="0"/>
                </a:moveTo>
                <a:lnTo>
                  <a:pt x="9727318" y="0"/>
                </a:lnTo>
                <a:lnTo>
                  <a:pt x="9727318" y="3106962"/>
                </a:lnTo>
                <a:lnTo>
                  <a:pt x="0" y="310696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2129096" y="4300867"/>
            <a:ext cx="10924677" cy="1597654"/>
          </a:xfrm>
          <a:prstGeom prst="rect">
            <a:avLst/>
          </a:prstGeom>
        </p:spPr>
        <p:txBody>
          <a:bodyPr anchor="t" rtlCol="false" tIns="0" lIns="0" bIns="0" rIns="0">
            <a:spAutoFit/>
          </a:bodyPr>
          <a:lstStyle/>
          <a:p>
            <a:pPr algn="l">
              <a:lnSpc>
                <a:spcPts val="11926"/>
              </a:lnSpc>
            </a:pPr>
            <a:r>
              <a:rPr lang="en-US" sz="12047" b="true">
                <a:solidFill>
                  <a:srgbClr val="2BB4D4"/>
                </a:solidFill>
                <a:latin typeface="Montserrat Classic Bold"/>
                <a:ea typeface="Montserrat Classic Bold"/>
                <a:cs typeface="Montserrat Classic Bold"/>
                <a:sym typeface="Montserrat Classic Bold"/>
              </a:rPr>
              <a:t>CONCLUSION</a:t>
            </a:r>
          </a:p>
        </p:txBody>
      </p:sp>
      <p:sp>
        <p:nvSpPr>
          <p:cNvPr name="TextBox 5" id="5"/>
          <p:cNvSpPr txBox="true"/>
          <p:nvPr/>
        </p:nvSpPr>
        <p:spPr>
          <a:xfrm rot="0">
            <a:off x="17049750" y="8982710"/>
            <a:ext cx="1028700" cy="580390"/>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a:ea typeface="Canva Sans"/>
                <a:cs typeface="Canva Sans"/>
                <a:sym typeface="Canva Sans"/>
              </a:rPr>
              <a:t>64</a:t>
            </a:r>
          </a:p>
        </p:txBody>
      </p:sp>
    </p:spTree>
  </p:cSld>
  <p:clrMapOvr>
    <a:masterClrMapping/>
  </p:clrMapOvr>
</p:sld>
</file>

<file path=ppt/slides/slide6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625759">
            <a:off x="14410396" y="-3858573"/>
            <a:ext cx="9495369" cy="7717145"/>
          </a:xfrm>
          <a:custGeom>
            <a:avLst/>
            <a:gdLst/>
            <a:ahLst/>
            <a:cxnLst/>
            <a:rect r="r" b="b" t="t" l="l"/>
            <a:pathLst>
              <a:path h="7717145" w="9495369">
                <a:moveTo>
                  <a:pt x="0" y="0"/>
                </a:moveTo>
                <a:lnTo>
                  <a:pt x="9495369" y="0"/>
                </a:lnTo>
                <a:lnTo>
                  <a:pt x="9495369" y="7717146"/>
                </a:lnTo>
                <a:lnTo>
                  <a:pt x="0" y="7717146"/>
                </a:lnTo>
                <a:lnTo>
                  <a:pt x="0" y="0"/>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028700" y="1903783"/>
            <a:ext cx="15974127" cy="6334887"/>
          </a:xfrm>
          <a:prstGeom prst="rect">
            <a:avLst/>
          </a:prstGeom>
        </p:spPr>
        <p:txBody>
          <a:bodyPr anchor="t" rtlCol="false" tIns="0" lIns="0" bIns="0" rIns="0">
            <a:spAutoFit/>
          </a:bodyPr>
          <a:lstStyle/>
          <a:p>
            <a:pPr algn="just">
              <a:lnSpc>
                <a:spcPts val="6323"/>
              </a:lnSpc>
            </a:pPr>
            <a:r>
              <a:rPr lang="en-US" sz="3399" b="true">
                <a:solidFill>
                  <a:srgbClr val="000000"/>
                </a:solidFill>
                <a:latin typeface="Canva Sans Medium"/>
                <a:ea typeface="Canva Sans Medium"/>
                <a:cs typeface="Canva Sans Medium"/>
                <a:sym typeface="Canva Sans Medium"/>
              </a:rPr>
              <a:t>In summary, microwave filters in the GHz and THz frequency ranges are indispensable tools for engineers and researchers working in wireless communication, radar, terahertz imaging, and related fields. By understanding the principles and design considerations of microwave filters, we can unlock new possibilities for innovation and technological advancement in the GHz and THz spectrum.Our study was  on different type of microwave filters and through this project we were able to get insights into different type of microwave filter designs.</a:t>
            </a:r>
          </a:p>
        </p:txBody>
      </p:sp>
      <p:sp>
        <p:nvSpPr>
          <p:cNvPr name="TextBox 4" id="4"/>
          <p:cNvSpPr txBox="true"/>
          <p:nvPr/>
        </p:nvSpPr>
        <p:spPr>
          <a:xfrm rot="0">
            <a:off x="17202150" y="9135110"/>
            <a:ext cx="1028700" cy="580390"/>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a:ea typeface="Canva Sans"/>
                <a:cs typeface="Canva Sans"/>
                <a:sym typeface="Canva Sans"/>
              </a:rPr>
              <a:t>65</a:t>
            </a:r>
          </a:p>
        </p:txBody>
      </p:sp>
    </p:spTree>
  </p:cSld>
  <p:clrMapOvr>
    <a:masterClrMapping/>
  </p:clrMapOvr>
</p:sld>
</file>

<file path=ppt/slides/slide6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625759">
            <a:off x="14410396" y="-3858573"/>
            <a:ext cx="9495369" cy="7717145"/>
          </a:xfrm>
          <a:custGeom>
            <a:avLst/>
            <a:gdLst/>
            <a:ahLst/>
            <a:cxnLst/>
            <a:rect r="r" b="b" t="t" l="l"/>
            <a:pathLst>
              <a:path h="7717145" w="9495369">
                <a:moveTo>
                  <a:pt x="0" y="0"/>
                </a:moveTo>
                <a:lnTo>
                  <a:pt x="9495369" y="0"/>
                </a:lnTo>
                <a:lnTo>
                  <a:pt x="9495369" y="7717146"/>
                </a:lnTo>
                <a:lnTo>
                  <a:pt x="0" y="7717146"/>
                </a:lnTo>
                <a:lnTo>
                  <a:pt x="0" y="0"/>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7202150" y="9135110"/>
            <a:ext cx="1028700" cy="580390"/>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a:ea typeface="Canva Sans"/>
                <a:cs typeface="Canva Sans"/>
                <a:sym typeface="Canva Sans"/>
              </a:rPr>
              <a:t>65</a:t>
            </a:r>
          </a:p>
        </p:txBody>
      </p:sp>
      <p:sp>
        <p:nvSpPr>
          <p:cNvPr name="TextBox 4" id="4"/>
          <p:cNvSpPr txBox="true"/>
          <p:nvPr/>
        </p:nvSpPr>
        <p:spPr>
          <a:xfrm rot="0">
            <a:off x="4825777" y="3795077"/>
            <a:ext cx="8636447" cy="2430146"/>
          </a:xfrm>
          <a:prstGeom prst="rect">
            <a:avLst/>
          </a:prstGeom>
        </p:spPr>
        <p:txBody>
          <a:bodyPr anchor="t" rtlCol="false" tIns="0" lIns="0" bIns="0" rIns="0">
            <a:spAutoFit/>
          </a:bodyPr>
          <a:lstStyle/>
          <a:p>
            <a:pPr algn="ctr">
              <a:lnSpc>
                <a:spcPts val="19879"/>
              </a:lnSpc>
              <a:spcBef>
                <a:spcPct val="0"/>
              </a:spcBef>
            </a:pPr>
            <a:r>
              <a:rPr lang="en-US" b="true" sz="14199">
                <a:solidFill>
                  <a:srgbClr val="2BB4D4"/>
                </a:solidFill>
                <a:latin typeface="Canva Sans Bold"/>
                <a:ea typeface="Canva Sans Bold"/>
                <a:cs typeface="Canva Sans Bold"/>
                <a:sym typeface="Canva Sans Bold"/>
              </a:rPr>
              <a:t>Thankyou</a:t>
            </a:r>
          </a:p>
        </p:txBody>
      </p:sp>
    </p:spTree>
  </p:cSld>
  <p:clrMapOvr>
    <a:masterClrMapping/>
  </p:clrMapOvr>
</p:sld>
</file>

<file path=ppt/slides/slide67.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Tree>
  </p:cSld>
  <p:clrMapOvr>
    <a:masterClrMapping/>
  </p:clrMapOvr>
</p:sld>
</file>

<file path=ppt/slides/slide7.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1028700" y="2719705"/>
            <a:ext cx="16650039" cy="5154890"/>
          </a:xfrm>
          <a:prstGeom prst="rect">
            <a:avLst/>
          </a:prstGeom>
        </p:spPr>
        <p:txBody>
          <a:bodyPr anchor="t" rtlCol="false" tIns="0" lIns="0" bIns="0" rIns="0">
            <a:spAutoFit/>
          </a:bodyPr>
          <a:lstStyle/>
          <a:p>
            <a:pPr algn="just" marL="793776" indent="-396888" lvl="1">
              <a:lnSpc>
                <a:spcPts val="5147"/>
              </a:lnSpc>
              <a:buFont typeface="Arial"/>
              <a:buChar char="•"/>
            </a:pPr>
            <a:r>
              <a:rPr lang="en-US" sz="3676">
                <a:solidFill>
                  <a:srgbClr val="000000"/>
                </a:solidFill>
                <a:latin typeface="Canva Sans"/>
                <a:ea typeface="Canva Sans"/>
                <a:cs typeface="Canva Sans"/>
                <a:sym typeface="Canva Sans"/>
              </a:rPr>
              <a:t>Substrate is characterized by a bulk permittivity of εr = 11.7</a:t>
            </a:r>
          </a:p>
          <a:p>
            <a:pPr algn="just" marL="793776" indent="-396888" lvl="1">
              <a:lnSpc>
                <a:spcPts val="5147"/>
              </a:lnSpc>
              <a:buFont typeface="Arial"/>
              <a:buChar char="•"/>
            </a:pPr>
            <a:r>
              <a:rPr lang="en-US" sz="3676">
                <a:solidFill>
                  <a:srgbClr val="000000"/>
                </a:solidFill>
                <a:latin typeface="Canva Sans"/>
                <a:ea typeface="Canva Sans"/>
                <a:cs typeface="Canva Sans"/>
                <a:sym typeface="Canva Sans"/>
              </a:rPr>
              <a:t>Tangent loss tan δ = 1.7 × 10−5</a:t>
            </a:r>
          </a:p>
          <a:p>
            <a:pPr algn="just" marL="793776" indent="-396888" lvl="1">
              <a:lnSpc>
                <a:spcPts val="5147"/>
              </a:lnSpc>
              <a:buFont typeface="Arial"/>
              <a:buChar char="•"/>
            </a:pPr>
            <a:r>
              <a:rPr lang="en-US" sz="3676">
                <a:solidFill>
                  <a:srgbClr val="000000"/>
                </a:solidFill>
                <a:latin typeface="Canva Sans"/>
                <a:ea typeface="Canva Sans"/>
                <a:cs typeface="Canva Sans"/>
                <a:sym typeface="Canva Sans"/>
              </a:rPr>
              <a:t>Gold as a conductor (σ = 4.1 × 107 S/m)</a:t>
            </a:r>
          </a:p>
          <a:p>
            <a:pPr algn="just" marL="793776" indent="-396888" lvl="1">
              <a:lnSpc>
                <a:spcPts val="5147"/>
              </a:lnSpc>
              <a:buFont typeface="Arial"/>
              <a:buChar char="•"/>
            </a:pPr>
            <a:r>
              <a:rPr lang="en-US" sz="3676">
                <a:solidFill>
                  <a:srgbClr val="000000"/>
                </a:solidFill>
                <a:latin typeface="Canva Sans"/>
                <a:ea typeface="Canva Sans"/>
                <a:cs typeface="Canva Sans"/>
                <a:sym typeface="Canva Sans"/>
              </a:rPr>
              <a:t>Large strip width of wp = 10μm --decreases conductor loss </a:t>
            </a:r>
          </a:p>
          <a:p>
            <a:pPr algn="just" marL="793776" indent="-396888" lvl="1">
              <a:lnSpc>
                <a:spcPts val="5147"/>
              </a:lnSpc>
              <a:buFont typeface="Arial"/>
              <a:buChar char="•"/>
            </a:pPr>
            <a:r>
              <a:rPr lang="en-US" sz="3676">
                <a:solidFill>
                  <a:srgbClr val="000000"/>
                </a:solidFill>
                <a:latin typeface="Canva Sans"/>
                <a:ea typeface="Canva Sans"/>
                <a:cs typeface="Canva Sans"/>
                <a:sym typeface="Canva Sans"/>
              </a:rPr>
              <a:t>The resonator width and gap we took wr = 5 μm and gr = 5 μm --o guarantee subwavelength structure and operate well below the Bragg frequency</a:t>
            </a:r>
          </a:p>
          <a:p>
            <a:pPr algn="just" marL="793776" indent="-396888" lvl="1">
              <a:lnSpc>
                <a:spcPts val="5147"/>
              </a:lnSpc>
              <a:buFont typeface="Arial"/>
              <a:buChar char="•"/>
            </a:pPr>
            <a:r>
              <a:rPr lang="en-US" sz="3676">
                <a:solidFill>
                  <a:srgbClr val="000000"/>
                </a:solidFill>
                <a:latin typeface="Canva Sans"/>
                <a:ea typeface="Canva Sans"/>
                <a:cs typeface="Canva Sans"/>
                <a:sym typeface="Canva Sans"/>
              </a:rPr>
              <a:t>Coupling gap of gc = 10 μm</a:t>
            </a:r>
          </a:p>
        </p:txBody>
      </p:sp>
      <p:sp>
        <p:nvSpPr>
          <p:cNvPr name="TextBox 3" id="3"/>
          <p:cNvSpPr txBox="true"/>
          <p:nvPr/>
        </p:nvSpPr>
        <p:spPr>
          <a:xfrm rot="0">
            <a:off x="1088641" y="847725"/>
            <a:ext cx="4594146" cy="1576069"/>
          </a:xfrm>
          <a:prstGeom prst="rect">
            <a:avLst/>
          </a:prstGeom>
        </p:spPr>
        <p:txBody>
          <a:bodyPr anchor="t" rtlCol="false" tIns="0" lIns="0" bIns="0" rIns="0">
            <a:spAutoFit/>
          </a:bodyPr>
          <a:lstStyle/>
          <a:p>
            <a:pPr algn="ctr">
              <a:lnSpc>
                <a:spcPts val="12880"/>
              </a:lnSpc>
            </a:pPr>
            <a:r>
              <a:rPr lang="en-US" sz="9200" b="true">
                <a:solidFill>
                  <a:srgbClr val="004AAD"/>
                </a:solidFill>
                <a:latin typeface="Montserrat Classic Bold"/>
                <a:ea typeface="Montserrat Classic Bold"/>
                <a:cs typeface="Montserrat Classic Bold"/>
                <a:sym typeface="Montserrat Classic Bold"/>
              </a:rPr>
              <a:t>DESIGN</a:t>
            </a:r>
          </a:p>
        </p:txBody>
      </p:sp>
      <p:sp>
        <p:nvSpPr>
          <p:cNvPr name="TextBox 4" id="4"/>
          <p:cNvSpPr txBox="true"/>
          <p:nvPr/>
        </p:nvSpPr>
        <p:spPr>
          <a:xfrm rot="0">
            <a:off x="17678739" y="9191625"/>
            <a:ext cx="212973" cy="580390"/>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a:ea typeface="Canva Sans"/>
                <a:cs typeface="Canva Sans"/>
                <a:sym typeface="Canva Sans"/>
              </a:rPr>
              <a:t>7</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013663" y="829606"/>
            <a:ext cx="12105328" cy="8552539"/>
          </a:xfrm>
          <a:custGeom>
            <a:avLst/>
            <a:gdLst/>
            <a:ahLst/>
            <a:cxnLst/>
            <a:rect r="r" b="b" t="t" l="l"/>
            <a:pathLst>
              <a:path h="8552539" w="12105328">
                <a:moveTo>
                  <a:pt x="0" y="0"/>
                </a:moveTo>
                <a:lnTo>
                  <a:pt x="12105328" y="0"/>
                </a:lnTo>
                <a:lnTo>
                  <a:pt x="12105328" y="8552539"/>
                </a:lnTo>
                <a:lnTo>
                  <a:pt x="0" y="8552539"/>
                </a:lnTo>
                <a:lnTo>
                  <a:pt x="0" y="0"/>
                </a:lnTo>
                <a:close/>
              </a:path>
            </a:pathLst>
          </a:custGeom>
          <a:blipFill>
            <a:blip r:embed="rId2"/>
            <a:stretch>
              <a:fillRect l="-892" t="0" r="-3476" b="-12294"/>
            </a:stretch>
          </a:blipFill>
        </p:spPr>
      </p:sp>
      <p:sp>
        <p:nvSpPr>
          <p:cNvPr name="TextBox 3" id="3"/>
          <p:cNvSpPr txBox="true"/>
          <p:nvPr/>
        </p:nvSpPr>
        <p:spPr>
          <a:xfrm rot="0">
            <a:off x="17621827" y="9191625"/>
            <a:ext cx="260896" cy="580390"/>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a:ea typeface="Canva Sans"/>
                <a:cs typeface="Canva Sans"/>
                <a:sym typeface="Canva Sans"/>
              </a:rPr>
              <a:t>8</a:t>
            </a:r>
          </a:p>
        </p:txBody>
      </p:sp>
    </p:spTree>
  </p:cSld>
  <p:clrMapOvr>
    <a:masterClrMapping/>
  </p:clrMapOvr>
</p:sld>
</file>

<file path=ppt/slides/slide9.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346398" y="1487183"/>
            <a:ext cx="17941602" cy="8381365"/>
          </a:xfrm>
          <a:prstGeom prst="rect">
            <a:avLst/>
          </a:prstGeom>
        </p:spPr>
        <p:txBody>
          <a:bodyPr anchor="t" rtlCol="false" tIns="0" lIns="0" bIns="0" rIns="0">
            <a:spAutoFit/>
          </a:bodyPr>
          <a:lstStyle/>
          <a:p>
            <a:pPr algn="just" marL="734059" indent="-367030" lvl="1">
              <a:lnSpc>
                <a:spcPts val="4759"/>
              </a:lnSpc>
              <a:buAutoNum type="arabicPeriod" startAt="1"/>
            </a:pPr>
            <a:r>
              <a:rPr lang="en-US" sz="3399">
                <a:solidFill>
                  <a:srgbClr val="000000"/>
                </a:solidFill>
                <a:latin typeface="Canva Sans"/>
                <a:ea typeface="Canva Sans"/>
                <a:cs typeface="Canva Sans"/>
                <a:sym typeface="Canva Sans"/>
              </a:rPr>
              <a:t>Loss Characteristics: Investigation reveals relatively low attenuation in the fabricate</a:t>
            </a:r>
            <a:r>
              <a:rPr lang="en-US" sz="3399">
                <a:solidFill>
                  <a:srgbClr val="000000"/>
                </a:solidFill>
                <a:latin typeface="Canva Sans"/>
                <a:ea typeface="Canva Sans"/>
                <a:cs typeface="Canva Sans"/>
                <a:sym typeface="Canva Sans"/>
              </a:rPr>
              <a:t>d PGL, indicating its potential for THz applications.</a:t>
            </a:r>
          </a:p>
          <a:p>
            <a:pPr algn="just" marL="734059" indent="-367030" lvl="1">
              <a:lnSpc>
                <a:spcPts val="4759"/>
              </a:lnSpc>
              <a:buAutoNum type="arabicPeriod" startAt="1"/>
            </a:pPr>
            <a:r>
              <a:rPr lang="en-US" sz="3399">
                <a:solidFill>
                  <a:srgbClr val="000000"/>
                </a:solidFill>
                <a:latin typeface="Canva Sans"/>
                <a:ea typeface="Canva Sans"/>
                <a:cs typeface="Canva Sans"/>
                <a:sym typeface="Canva Sans"/>
              </a:rPr>
              <a:t>Filter Performance: Comparison between experimental and simulated S-parameters demonstrates excellent agreement, validating the filter's design and functionality.</a:t>
            </a:r>
          </a:p>
          <a:p>
            <a:pPr algn="just" marL="734059" indent="-367030" lvl="1">
              <a:lnSpc>
                <a:spcPts val="4759"/>
              </a:lnSpc>
              <a:buAutoNum type="arabicPeriod" startAt="1"/>
            </a:pPr>
            <a:r>
              <a:rPr lang="en-US" sz="3399">
                <a:solidFill>
                  <a:srgbClr val="000000"/>
                </a:solidFill>
                <a:latin typeface="Canva Sans"/>
                <a:ea typeface="Canva Sans"/>
                <a:cs typeface="Canva Sans"/>
                <a:sym typeface="Canva Sans"/>
              </a:rPr>
              <a:t>Band Characteristics: Identification of passband and stopband frequencies, along with their respective bandwidths, provides crucial insights into the filter's frequency response.</a:t>
            </a:r>
          </a:p>
          <a:p>
            <a:pPr algn="just" marL="734059" indent="-367030" lvl="1">
              <a:lnSpc>
                <a:spcPts val="4759"/>
              </a:lnSpc>
              <a:buAutoNum type="arabicPeriod" startAt="1"/>
            </a:pPr>
            <a:r>
              <a:rPr lang="en-US" sz="3399">
                <a:solidFill>
                  <a:srgbClr val="000000"/>
                </a:solidFill>
                <a:latin typeface="Canva Sans"/>
                <a:ea typeface="Canva Sans"/>
                <a:cs typeface="Canva Sans"/>
                <a:sym typeface="Canva Sans"/>
              </a:rPr>
              <a:t>Insertion Loss: Despite slightly higher insertion loss compared to resonator-free PGLs, the fabricated filter remains competitive for practical THz applications.</a:t>
            </a:r>
          </a:p>
          <a:p>
            <a:pPr algn="just" marL="734059" indent="-367030" lvl="1">
              <a:lnSpc>
                <a:spcPts val="4759"/>
              </a:lnSpc>
              <a:buAutoNum type="arabicPeriod" startAt="1"/>
            </a:pPr>
            <a:r>
              <a:rPr lang="en-US" sz="3399">
                <a:solidFill>
                  <a:srgbClr val="000000"/>
                </a:solidFill>
                <a:latin typeface="Canva Sans"/>
                <a:ea typeface="Canva Sans"/>
                <a:cs typeface="Canva Sans"/>
                <a:sym typeface="Canva Sans"/>
              </a:rPr>
              <a:t>Challenges and Optimization: Recognition of asymmetrical passband responses and ripple effects highlights the complexity of THz filter design, emphasizing the need for further optimization and refinement.</a:t>
            </a:r>
          </a:p>
          <a:p>
            <a:pPr algn="ctr">
              <a:lnSpc>
                <a:spcPts val="4759"/>
              </a:lnSpc>
            </a:pPr>
          </a:p>
        </p:txBody>
      </p:sp>
      <p:sp>
        <p:nvSpPr>
          <p:cNvPr name="TextBox 3" id="3"/>
          <p:cNvSpPr txBox="true"/>
          <p:nvPr/>
        </p:nvSpPr>
        <p:spPr>
          <a:xfrm rot="0">
            <a:off x="346398" y="-22212"/>
            <a:ext cx="6740456" cy="1576069"/>
          </a:xfrm>
          <a:prstGeom prst="rect">
            <a:avLst/>
          </a:prstGeom>
        </p:spPr>
        <p:txBody>
          <a:bodyPr anchor="t" rtlCol="false" tIns="0" lIns="0" bIns="0" rIns="0">
            <a:spAutoFit/>
          </a:bodyPr>
          <a:lstStyle/>
          <a:p>
            <a:pPr algn="ctr">
              <a:lnSpc>
                <a:spcPts val="12880"/>
              </a:lnSpc>
            </a:pPr>
            <a:r>
              <a:rPr lang="en-US" sz="9200" b="true">
                <a:solidFill>
                  <a:srgbClr val="004AAD"/>
                </a:solidFill>
                <a:latin typeface="Montserrat Classic Bold"/>
                <a:ea typeface="Montserrat Classic Bold"/>
                <a:cs typeface="Montserrat Classic Bold"/>
                <a:sym typeface="Montserrat Classic Bold"/>
              </a:rPr>
              <a:t>RESULTS</a:t>
            </a:r>
          </a:p>
        </p:txBody>
      </p:sp>
      <p:sp>
        <p:nvSpPr>
          <p:cNvPr name="TextBox 4" id="4"/>
          <p:cNvSpPr txBox="true"/>
          <p:nvPr/>
        </p:nvSpPr>
        <p:spPr>
          <a:xfrm rot="0">
            <a:off x="17765892" y="9344025"/>
            <a:ext cx="277564" cy="580390"/>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a:ea typeface="Canva Sans"/>
                <a:cs typeface="Canva Sans"/>
                <a:sym typeface="Canva Sans"/>
              </a:rPr>
              <a:t>9</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DAGDJO4orVs</dc:identifier>
  <dcterms:modified xsi:type="dcterms:W3CDTF">2011-08-01T06:04:30Z</dcterms:modified>
  <cp:revision>1</cp:revision>
  <dc:title>next 10 pages for aleena</dc:title>
</cp:coreProperties>
</file>